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8"/>
  </p:notesMasterIdLst>
  <p:handoutMasterIdLst>
    <p:handoutMasterId r:id="rId19"/>
  </p:handoutMasterIdLst>
  <p:sldIdLst>
    <p:sldId id="263" r:id="rId2"/>
    <p:sldId id="258" r:id="rId3"/>
    <p:sldId id="264" r:id="rId4"/>
    <p:sldId id="260" r:id="rId5"/>
    <p:sldId id="265" r:id="rId6"/>
    <p:sldId id="266" r:id="rId7"/>
    <p:sldId id="267" r:id="rId8"/>
    <p:sldId id="268" r:id="rId9"/>
    <p:sldId id="261" r:id="rId10"/>
    <p:sldId id="269" r:id="rId11"/>
    <p:sldId id="270" r:id="rId12"/>
    <p:sldId id="271" r:id="rId13"/>
    <p:sldId id="272" r:id="rId14"/>
    <p:sldId id="273" r:id="rId15"/>
    <p:sldId id="274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2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3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Ad hoc Networks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C3BF0-1545-4F18-B4B0-A8387B26CC9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7EA9B-2232-4CA6-9BF5-04CAB6C76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6734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Ad hoc Networks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04C58-6549-4155-97E8-70DFD43C2DB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FA056-DDB0-4209-977F-F33005F4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3748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FA056-DDB0-4209-977F-F33005F435B3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Ad hoc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512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FA056-DDB0-4209-977F-F33005F435B3}" type="slidenum">
              <a:rPr lang="en-US" smtClean="0"/>
              <a:t>16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Ad hoc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28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FA056-DDB0-4209-977F-F33005F435B3}" type="slidenum">
              <a:rPr lang="en-US" smtClean="0"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Ad hoc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28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FA056-DDB0-4209-977F-F33005F435B3}" type="slidenum">
              <a:rPr lang="en-US" smtClean="0"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Ad hoc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28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FA056-DDB0-4209-977F-F33005F435B3}" type="slidenum">
              <a:rPr lang="en-US" smtClean="0"/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Ad hoc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28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FA056-DDB0-4209-977F-F33005F435B3}" type="slidenum">
              <a:rPr lang="en-US" smtClean="0"/>
              <a:t>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Ad hoc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28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FA056-DDB0-4209-977F-F33005F435B3}" type="slidenum">
              <a:rPr lang="en-US" smtClean="0"/>
              <a:t>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Ad hoc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28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FA056-DDB0-4209-977F-F33005F435B3}" type="slidenum">
              <a:rPr lang="en-US" smtClean="0"/>
              <a:t>10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Ad hoc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28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FA056-DDB0-4209-977F-F33005F435B3}" type="slidenum">
              <a:rPr lang="en-US" smtClean="0"/>
              <a:t>11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Ad hoc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28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FA056-DDB0-4209-977F-F33005F435B3}" type="slidenum">
              <a:rPr lang="en-US" smtClean="0"/>
              <a:t>12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Ad hoc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28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2D9DF-D90D-4187-99C0-41C8C63FED5A}" type="datetime1">
              <a:rPr lang="en-US" smtClean="0"/>
              <a:t>4/7/2014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4536D-598D-46CC-BB58-5246C5425AB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Mobile Ad hoc Networks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B7553-51BE-41D8-BD57-1EBE8B24EFFA}" type="datetime1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Mobile Ad hoc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536D-598D-46CC-BB58-5246C5425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266E-E6C4-45DD-A4FF-0A751EEB0CAF}" type="datetime1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Mobile Ad hoc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536D-598D-46CC-BB58-5246C5425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DFD93-C579-4DC0-B4F2-2AD92CB6F211}" type="datetime1">
              <a:rPr lang="en-US" smtClean="0"/>
              <a:t>4/7/2014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4536D-598D-46CC-BB58-5246C5425AB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Mobile Ad hoc Networks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7D9C-A268-4B9E-8099-37CB6AD5F4BB}" type="datetime1">
              <a:rPr lang="en-US" smtClean="0"/>
              <a:t>4/7/2014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4536D-598D-46CC-BB58-5246C5425AB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Mobile Ad hoc Networks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DC4D-35B1-4518-A8F2-DAD2D82229D6}" type="datetime1">
              <a:rPr lang="en-US" smtClean="0"/>
              <a:t>4/7/2014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4536D-598D-46CC-BB58-5246C5425AB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Mobile Ad hoc Networks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36A8D-A466-44FC-8080-12FAC29A86E1}" type="datetime1">
              <a:rPr lang="en-US" smtClean="0"/>
              <a:t>4/7/2014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4536D-598D-46CC-BB58-5246C5425AB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Mobile Ad hoc Networks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8A1E-CC6D-44DA-B675-53031F293E08}" type="datetime1">
              <a:rPr lang="en-US" smtClean="0"/>
              <a:t>4/7/2014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4536D-598D-46CC-BB58-5246C5425A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Mobile Ad hoc Networks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E233-841A-4383-985E-39753F3AFA85}" type="datetime1">
              <a:rPr lang="en-US" smtClean="0"/>
              <a:t>4/7/2014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4536D-598D-46CC-BB58-5246C5425A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Mobile Ad hoc Networks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0F89-2D15-4303-B6FE-2809B74BC102}" type="datetime1">
              <a:rPr lang="en-US" smtClean="0"/>
              <a:t>4/7/2014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4536D-598D-46CC-BB58-5246C5425AB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Mobile Ad hoc Networks</a:t>
            </a:r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1FA79-C59C-4E36-B574-6E3BC98FF58B}" type="datetime1">
              <a:rPr lang="en-US" smtClean="0"/>
              <a:t>4/7/2014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4536D-598D-46CC-BB58-5246C5425AB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Mobile Ad hoc Networks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ABB3973-0396-476A-97DD-1DC90B636A48}" type="datetime1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US" smtClean="0"/>
              <a:t>Mobile Ad hoc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BF4536D-598D-46CC-BB58-5246C5425AB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1905000"/>
            <a:ext cx="8534400" cy="2667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5800" dirty="0" smtClean="0"/>
              <a:t>Mobile Ad </a:t>
            </a:r>
            <a:r>
              <a:rPr lang="en-US" sz="5800" dirty="0" smtClean="0"/>
              <a:t>hoc Networks</a:t>
            </a:r>
            <a:endParaRPr lang="en-US" sz="5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0" y="3419475"/>
            <a:ext cx="7543800" cy="10763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200" dirty="0" smtClean="0"/>
              <a:t>researcher</a:t>
            </a:r>
            <a:r>
              <a:rPr lang="en-US" sz="3200" dirty="0" smtClean="0"/>
              <a:t> </a:t>
            </a:r>
            <a:r>
              <a:rPr lang="en-US" sz="3200" dirty="0" smtClean="0"/>
              <a:t>: </a:t>
            </a:r>
            <a:r>
              <a:rPr lang="en-US" sz="3200" dirty="0" err="1" smtClean="0"/>
              <a:t>Mehrdad</a:t>
            </a:r>
            <a:r>
              <a:rPr lang="en-US" sz="3200" dirty="0" smtClean="0"/>
              <a:t> </a:t>
            </a:r>
            <a:r>
              <a:rPr lang="en-US" sz="3200" dirty="0" err="1" smtClean="0"/>
              <a:t>Kahe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4536D-598D-46CC-BB58-5246C5425ABC}" type="slidenum">
              <a:rPr lang="en-US" smtClean="0"/>
              <a:t>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Mobile Ad hoc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1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71966" y="381000"/>
            <a:ext cx="34836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4000" dirty="0" smtClean="0">
                <a:cs typeface="B Nazanin" pitchFamily="2" charset="-78"/>
              </a:rPr>
              <a:t>- محاسبات بی درنگ</a:t>
            </a:r>
            <a:endParaRPr lang="en-US" sz="4000" dirty="0">
              <a:cs typeface="B Nazanin" pitchFamily="2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4536D-598D-46CC-BB58-5246C5425ABC}" type="slidenum">
              <a:rPr lang="en-US" smtClean="0"/>
              <a:t>10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Mobile Ad hoc Networks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79500" y="1295400"/>
            <a:ext cx="7139131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sz="2200" b="1" dirty="0">
                <a:cs typeface="B Koodak" pitchFamily="2" charset="-78"/>
              </a:rPr>
              <a:t>محاسباتي كه در سيستم هاي بي درنگ انجام مي شو ند داراي دو خصيصه هستند: </a:t>
            </a:r>
            <a:endParaRPr lang="fa-IR" sz="2200" b="1" dirty="0" smtClean="0">
              <a:cs typeface="B Koodak" pitchFamily="2" charset="-78"/>
            </a:endParaRPr>
          </a:p>
          <a:p>
            <a:pPr algn="justLow" rtl="1"/>
            <a:r>
              <a:rPr lang="fa-IR" sz="2200" b="1" dirty="0" smtClean="0">
                <a:cs typeface="B Koodak" pitchFamily="2" charset="-78"/>
              </a:rPr>
              <a:t>	يكي </a:t>
            </a:r>
            <a:r>
              <a:rPr lang="fa-IR" sz="2200" b="1" dirty="0">
                <a:cs typeface="B Koodak" pitchFamily="2" charset="-78"/>
              </a:rPr>
              <a:t>اين كه </a:t>
            </a:r>
            <a:r>
              <a:rPr lang="fa-IR" sz="2200" b="1" dirty="0" smtClean="0">
                <a:cs typeface="B Koodak" pitchFamily="2" charset="-78"/>
              </a:rPr>
              <a:t>همانند محاسبات </a:t>
            </a:r>
            <a:r>
              <a:rPr lang="fa-IR" sz="2200" b="1" dirty="0">
                <a:cs typeface="B Koodak" pitchFamily="2" charset="-78"/>
              </a:rPr>
              <a:t>ساير سيستم هاي كامپيوتري، بايد </a:t>
            </a:r>
            <a:r>
              <a:rPr lang="fa-IR" sz="2200" b="1" dirty="0">
                <a:solidFill>
                  <a:srgbClr val="FFC000"/>
                </a:solidFill>
                <a:cs typeface="B Koodak" pitchFamily="2" charset="-78"/>
              </a:rPr>
              <a:t>از </a:t>
            </a:r>
            <a:r>
              <a:rPr lang="fa-IR" sz="2200" b="1" dirty="0" smtClean="0">
                <a:solidFill>
                  <a:srgbClr val="FFC000"/>
                </a:solidFill>
                <a:cs typeface="B Koodak" pitchFamily="2" charset="-78"/>
              </a:rPr>
              <a:t>	صحت </a:t>
            </a:r>
            <a:r>
              <a:rPr lang="fa-IR" sz="2200" b="1" dirty="0">
                <a:solidFill>
                  <a:srgbClr val="FFC000"/>
                </a:solidFill>
                <a:cs typeface="B Koodak" pitchFamily="2" charset="-78"/>
              </a:rPr>
              <a:t>منطقي برخوردار </a:t>
            </a:r>
            <a:r>
              <a:rPr lang="fa-IR" sz="2200" b="1" dirty="0" smtClean="0">
                <a:solidFill>
                  <a:srgbClr val="FFC000"/>
                </a:solidFill>
                <a:cs typeface="B Koodak" pitchFamily="2" charset="-78"/>
              </a:rPr>
              <a:t>باشند.</a:t>
            </a:r>
          </a:p>
          <a:p>
            <a:pPr algn="justLow" rtl="1"/>
            <a:r>
              <a:rPr lang="fa-IR" sz="2200" b="1" dirty="0" smtClean="0">
                <a:cs typeface="B Koodak" pitchFamily="2" charset="-78"/>
              </a:rPr>
              <a:t>	دوم </a:t>
            </a:r>
            <a:r>
              <a:rPr lang="fa-IR" sz="2200" b="1" dirty="0">
                <a:cs typeface="B Koodak" pitchFamily="2" charset="-78"/>
              </a:rPr>
              <a:t>اينكه در انجام </a:t>
            </a:r>
            <a:r>
              <a:rPr lang="fa-IR" sz="2200" b="1" dirty="0" smtClean="0">
                <a:cs typeface="B Koodak" pitchFamily="2" charset="-78"/>
              </a:rPr>
              <a:t>اين محاسبات </a:t>
            </a:r>
            <a:r>
              <a:rPr lang="fa-IR" sz="2200" b="1" dirty="0">
                <a:cs typeface="B Koodak" pitchFamily="2" charset="-78"/>
              </a:rPr>
              <a:t>منطقي صحيح بايد برخي </a:t>
            </a:r>
            <a:r>
              <a:rPr lang="fa-IR" sz="2200" b="1" dirty="0" smtClean="0">
                <a:cs typeface="B Koodak" pitchFamily="2" charset="-78"/>
              </a:rPr>
              <a:t>	</a:t>
            </a:r>
            <a:r>
              <a:rPr lang="fa-IR" sz="2200" b="1" dirty="0" smtClean="0">
                <a:solidFill>
                  <a:srgbClr val="FFC000"/>
                </a:solidFill>
                <a:cs typeface="B Koodak" pitchFamily="2" charset="-78"/>
              </a:rPr>
              <a:t>محدوديت </a:t>
            </a:r>
            <a:r>
              <a:rPr lang="fa-IR" sz="2200" b="1" dirty="0">
                <a:solidFill>
                  <a:srgbClr val="FFC000"/>
                </a:solidFill>
                <a:cs typeface="B Koodak" pitchFamily="2" charset="-78"/>
              </a:rPr>
              <a:t>هاي زماني لحاظ </a:t>
            </a:r>
            <a:r>
              <a:rPr lang="fa-IR" sz="2200" b="1" dirty="0" smtClean="0">
                <a:solidFill>
                  <a:srgbClr val="FFC000"/>
                </a:solidFill>
                <a:cs typeface="B Koodak" pitchFamily="2" charset="-78"/>
              </a:rPr>
              <a:t>شوند.</a:t>
            </a:r>
          </a:p>
          <a:p>
            <a:pPr algn="justLow" rtl="1"/>
            <a:endParaRPr lang="fa-IR" sz="2200" b="1" dirty="0" smtClean="0">
              <a:solidFill>
                <a:srgbClr val="FFC000"/>
              </a:solidFill>
              <a:cs typeface="B Koodak" pitchFamily="2" charset="-78"/>
            </a:endParaRPr>
          </a:p>
          <a:p>
            <a:pPr algn="justLow" rtl="1"/>
            <a:endParaRPr lang="fa-IR" sz="2200" b="1" dirty="0">
              <a:solidFill>
                <a:srgbClr val="FFC000"/>
              </a:solidFill>
              <a:cs typeface="B Koodak" pitchFamily="2" charset="-78"/>
            </a:endParaRPr>
          </a:p>
          <a:p>
            <a:pPr algn="justLow" rtl="1"/>
            <a:r>
              <a:rPr lang="fa-IR" sz="2100" dirty="0">
                <a:cs typeface="B Koodak" pitchFamily="2" charset="-78"/>
              </a:rPr>
              <a:t>فرآيندهاي كنترلي، نيروگاه هاي هسته </a:t>
            </a:r>
            <a:r>
              <a:rPr lang="fa-IR" sz="2100" dirty="0" smtClean="0">
                <a:cs typeface="B Koodak" pitchFamily="2" charset="-78"/>
              </a:rPr>
              <a:t>اي، فرآيندهاي </a:t>
            </a:r>
            <a:r>
              <a:rPr lang="fa-IR" sz="2100" dirty="0">
                <a:cs typeface="B Koodak" pitchFamily="2" charset="-78"/>
              </a:rPr>
              <a:t>توليدي سريع، سيستم هاي هوشمند كنترل اتومبيل، دستگاه هاي خودكار هواپيماها، سيستم </a:t>
            </a:r>
            <a:r>
              <a:rPr lang="fa-IR" sz="2100" dirty="0" smtClean="0">
                <a:cs typeface="B Koodak" pitchFamily="2" charset="-78"/>
              </a:rPr>
              <a:t>هاي كنترل </a:t>
            </a:r>
            <a:r>
              <a:rPr lang="fa-IR" sz="2100" dirty="0">
                <a:cs typeface="B Koodak" pitchFamily="2" charset="-78"/>
              </a:rPr>
              <a:t>ترافيك هوايي، ارتباطات (بزرگراه اطلاعاتي)، سيستم هاي چند </a:t>
            </a:r>
            <a:r>
              <a:rPr lang="fa-IR" sz="2100" dirty="0" smtClean="0">
                <a:cs typeface="B Koodak" pitchFamily="2" charset="-78"/>
              </a:rPr>
              <a:t>رسانه اي</a:t>
            </a:r>
            <a:r>
              <a:rPr lang="fa-IR" sz="2100" dirty="0">
                <a:cs typeface="B Koodak" pitchFamily="2" charset="-78"/>
              </a:rPr>
              <a:t>، شبيه سازي هاي بي </a:t>
            </a:r>
            <a:r>
              <a:rPr lang="fa-IR" sz="2100" dirty="0" smtClean="0">
                <a:cs typeface="B Koodak" pitchFamily="2" charset="-78"/>
              </a:rPr>
              <a:t>درنگ، واقعيت </a:t>
            </a:r>
            <a:r>
              <a:rPr lang="fa-IR" sz="2100" dirty="0">
                <a:cs typeface="B Koodak" pitchFamily="2" charset="-78"/>
              </a:rPr>
              <a:t>مجازي، كاربردهاي پزشكي (مثل درمان از راه دور و مراقبت هاي ويژه)، و كاربردهاي </a:t>
            </a:r>
            <a:r>
              <a:rPr lang="fa-IR" sz="2100" dirty="0" smtClean="0">
                <a:cs typeface="B Koodak" pitchFamily="2" charset="-78"/>
              </a:rPr>
              <a:t>دفاعي.</a:t>
            </a:r>
          </a:p>
        </p:txBody>
      </p:sp>
    </p:spTree>
    <p:extLst>
      <p:ext uri="{BB962C8B-B14F-4D97-AF65-F5344CB8AC3E}">
        <p14:creationId xmlns:p14="http://schemas.microsoft.com/office/powerpoint/2010/main" val="329445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34449" y="381000"/>
            <a:ext cx="47211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4000" dirty="0" smtClean="0">
                <a:cs typeface="B Nazanin" pitchFamily="2" charset="-78"/>
              </a:rPr>
              <a:t>- انواع سیستم های بی درنگ</a:t>
            </a:r>
            <a:endParaRPr lang="en-US" sz="4000" dirty="0">
              <a:cs typeface="B Nazanin" pitchFamily="2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4536D-598D-46CC-BB58-5246C5425ABC}" type="slidenum">
              <a:rPr lang="en-US" smtClean="0"/>
              <a:t>11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Mobile Ad hoc Networks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9599" y="1219200"/>
            <a:ext cx="79460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solidFill>
                  <a:schemeClr val="accent6"/>
                </a:solidFill>
                <a:cs typeface="B Nazanin" pitchFamily="2" charset="-78"/>
              </a:rPr>
              <a:t>سیستم های بی درنگ سخت (</a:t>
            </a:r>
            <a:r>
              <a:rPr lang="en-US" sz="2400" b="1" dirty="0" smtClean="0">
                <a:solidFill>
                  <a:schemeClr val="accent6"/>
                </a:solidFill>
                <a:cs typeface="B Nazanin" pitchFamily="2" charset="-78"/>
              </a:rPr>
              <a:t>HRT</a:t>
            </a:r>
            <a:r>
              <a:rPr lang="fa-IR" sz="2400" b="1" dirty="0" smtClean="0">
                <a:solidFill>
                  <a:schemeClr val="accent6"/>
                </a:solidFill>
                <a:cs typeface="B Nazanin" pitchFamily="2" charset="-78"/>
              </a:rPr>
              <a:t>)</a:t>
            </a:r>
          </a:p>
          <a:p>
            <a:pPr algn="r" rtl="1"/>
            <a:endParaRPr lang="fa-IR" sz="2400" dirty="0" smtClean="0">
              <a:cs typeface="B Nazanin" pitchFamily="2" charset="-78"/>
            </a:endParaRPr>
          </a:p>
          <a:p>
            <a:pPr algn="justLow" rtl="1"/>
            <a:r>
              <a:rPr lang="fa-IR" sz="2000" dirty="0">
                <a:cs typeface="B Koodak" pitchFamily="2" charset="-78"/>
              </a:rPr>
              <a:t>به سيستمي بي درنگ سخت گفته مي شود كه </a:t>
            </a:r>
            <a:r>
              <a:rPr lang="fa-IR" sz="2000" dirty="0">
                <a:solidFill>
                  <a:srgbClr val="FFC000"/>
                </a:solidFill>
                <a:cs typeface="B Koodak" pitchFamily="2" charset="-78"/>
              </a:rPr>
              <a:t>حتي يك بار </a:t>
            </a:r>
            <a:r>
              <a:rPr lang="fa-IR" sz="2000" dirty="0" smtClean="0">
                <a:solidFill>
                  <a:srgbClr val="FFC000"/>
                </a:solidFill>
                <a:cs typeface="B Koodak" pitchFamily="2" charset="-78"/>
              </a:rPr>
              <a:t>انقضاي موعد </a:t>
            </a:r>
            <a:r>
              <a:rPr lang="fa-IR" sz="2000" dirty="0">
                <a:solidFill>
                  <a:srgbClr val="FFC000"/>
                </a:solidFill>
                <a:cs typeface="B Koodak" pitchFamily="2" charset="-78"/>
              </a:rPr>
              <a:t>در آن مجاز نباشد </a:t>
            </a:r>
            <a:r>
              <a:rPr lang="fa-IR" sz="2000" dirty="0">
                <a:cs typeface="B Koodak" pitchFamily="2" charset="-78"/>
              </a:rPr>
              <a:t>و در صورت انقضاي موعد، </a:t>
            </a:r>
            <a:r>
              <a:rPr lang="fa-IR" sz="2000" dirty="0">
                <a:solidFill>
                  <a:srgbClr val="FFC000"/>
                </a:solidFill>
                <a:cs typeface="B Koodak" pitchFamily="2" charset="-78"/>
              </a:rPr>
              <a:t>سيستم قادر به ادامه </a:t>
            </a:r>
            <a:r>
              <a:rPr lang="fa-IR" sz="2000" dirty="0" smtClean="0">
                <a:solidFill>
                  <a:srgbClr val="FFC000"/>
                </a:solidFill>
                <a:cs typeface="B Koodak" pitchFamily="2" charset="-78"/>
              </a:rPr>
              <a:t>كار نباشد </a:t>
            </a:r>
            <a:r>
              <a:rPr lang="fa-IR" sz="2000" dirty="0">
                <a:cs typeface="B Koodak" pitchFamily="2" charset="-78"/>
              </a:rPr>
              <a:t>و با شرايط بحراني </a:t>
            </a:r>
            <a:r>
              <a:rPr lang="fa-IR" sz="2000" dirty="0" smtClean="0">
                <a:cs typeface="B Koodak" pitchFamily="2" charset="-78"/>
              </a:rPr>
              <a:t>مواجه شود.</a:t>
            </a:r>
            <a:endParaRPr lang="en-US" sz="2000" dirty="0" smtClean="0">
              <a:cs typeface="B Koodak" pitchFamily="2" charset="-78"/>
            </a:endParaRPr>
          </a:p>
          <a:p>
            <a:pPr algn="justLow" rtl="1"/>
            <a:r>
              <a:rPr lang="fa-IR" sz="2000" dirty="0" smtClean="0">
                <a:cs typeface="B Koodak" pitchFamily="2" charset="-78"/>
              </a:rPr>
              <a:t>در </a:t>
            </a:r>
            <a:r>
              <a:rPr lang="fa-IR" sz="2000" dirty="0">
                <a:cs typeface="B Koodak" pitchFamily="2" charset="-78"/>
              </a:rPr>
              <a:t>چنين سيستم هايي، ويژگي رعايت محدوديت هاي زماني بايد </a:t>
            </a:r>
            <a:r>
              <a:rPr lang="fa-IR" sz="2000" dirty="0" smtClean="0">
                <a:cs typeface="B Koodak" pitchFamily="2" charset="-78"/>
              </a:rPr>
              <a:t>اعتبار سنجی و </a:t>
            </a:r>
            <a:r>
              <a:rPr lang="fa-IR" sz="2000" dirty="0">
                <a:cs typeface="B Koodak" pitchFamily="2" charset="-78"/>
              </a:rPr>
              <a:t>تضمين </a:t>
            </a:r>
            <a:r>
              <a:rPr lang="fa-IR" sz="2000" dirty="0" smtClean="0">
                <a:cs typeface="B Koodak" pitchFamily="2" charset="-78"/>
              </a:rPr>
              <a:t>شوند</a:t>
            </a:r>
            <a:r>
              <a:rPr lang="fa-IR" sz="2000" dirty="0">
                <a:cs typeface="B Koodak" pitchFamily="2" charset="-78"/>
              </a:rPr>
              <a:t>.</a:t>
            </a:r>
            <a:endParaRPr lang="en-US" sz="2000" dirty="0" smtClean="0">
              <a:cs typeface="B Koodak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6900" y="3124200"/>
            <a:ext cx="7958713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solidFill>
                  <a:schemeClr val="accent6"/>
                </a:solidFill>
                <a:cs typeface="B Nazanin" pitchFamily="2" charset="-78"/>
              </a:rPr>
              <a:t>سیستم های بی درنگ نرم (</a:t>
            </a:r>
            <a:r>
              <a:rPr lang="en-US" sz="2400" b="1" dirty="0" smtClean="0">
                <a:solidFill>
                  <a:schemeClr val="accent6"/>
                </a:solidFill>
                <a:cs typeface="B Nazanin" pitchFamily="2" charset="-78"/>
              </a:rPr>
              <a:t>SRT</a:t>
            </a:r>
            <a:r>
              <a:rPr lang="fa-IR" sz="2400" b="1" dirty="0" smtClean="0">
                <a:solidFill>
                  <a:schemeClr val="accent6"/>
                </a:solidFill>
                <a:cs typeface="B Nazanin" pitchFamily="2" charset="-78"/>
              </a:rPr>
              <a:t>)</a:t>
            </a:r>
            <a:endParaRPr lang="fa-IR" sz="2400" b="1" dirty="0">
              <a:solidFill>
                <a:schemeClr val="accent6"/>
              </a:solidFill>
              <a:cs typeface="B Nazanin" pitchFamily="2" charset="-78"/>
            </a:endParaRPr>
          </a:p>
          <a:p>
            <a:pPr algn="r" rtl="1"/>
            <a:endParaRPr lang="fa-IR" sz="2400" dirty="0" smtClean="0">
              <a:cs typeface="B Nazanin" pitchFamily="2" charset="-78"/>
            </a:endParaRPr>
          </a:p>
          <a:p>
            <a:pPr algn="justLow" rtl="1"/>
            <a:r>
              <a:rPr lang="fa-IR" sz="2000" dirty="0">
                <a:cs typeface="B Koodak" pitchFamily="2" charset="-78"/>
              </a:rPr>
              <a:t>به سيستم هاي حساس به زماني كه </a:t>
            </a:r>
            <a:r>
              <a:rPr lang="fa-IR" sz="2000" dirty="0">
                <a:solidFill>
                  <a:srgbClr val="FFC000"/>
                </a:solidFill>
                <a:cs typeface="B Koodak" pitchFamily="2" charset="-78"/>
              </a:rPr>
              <a:t>ارزش كار انجام شده با زياد </a:t>
            </a:r>
            <a:r>
              <a:rPr lang="fa-IR" sz="2000" dirty="0" smtClean="0">
                <a:solidFill>
                  <a:srgbClr val="FFC000"/>
                </a:solidFill>
                <a:cs typeface="B Koodak" pitchFamily="2" charset="-78"/>
              </a:rPr>
              <a:t>شدن</a:t>
            </a:r>
            <a:r>
              <a:rPr lang="fa-IR" sz="2000" dirty="0">
                <a:solidFill>
                  <a:srgbClr val="FFC000"/>
                </a:solidFill>
                <a:cs typeface="B Koodak" pitchFamily="2" charset="-78"/>
              </a:rPr>
              <a:t> ديركرد آن نسبت به موعد، كاهش مي يابد</a:t>
            </a:r>
            <a:r>
              <a:rPr lang="fa-IR" sz="2000" dirty="0">
                <a:cs typeface="B Koodak" pitchFamily="2" charset="-78"/>
              </a:rPr>
              <a:t> ، سيستم هاي بي درنگ نرم گفته مي </a:t>
            </a:r>
            <a:r>
              <a:rPr lang="fa-IR" sz="2000" dirty="0" smtClean="0">
                <a:cs typeface="B Koodak" pitchFamily="2" charset="-78"/>
              </a:rPr>
              <a:t>شود.</a:t>
            </a:r>
          </a:p>
          <a:p>
            <a:pPr algn="justLow" rtl="1"/>
            <a:r>
              <a:rPr lang="fa-IR" sz="2000" dirty="0">
                <a:cs typeface="B Koodak" pitchFamily="2" charset="-78"/>
              </a:rPr>
              <a:t>اگر كاري در اين سيستم موفق به </a:t>
            </a:r>
            <a:r>
              <a:rPr lang="fa-IR" sz="2000" dirty="0" smtClean="0">
                <a:cs typeface="B Koodak" pitchFamily="2" charset="-78"/>
              </a:rPr>
              <a:t>رعايت موعد </a:t>
            </a:r>
            <a:r>
              <a:rPr lang="fa-IR" sz="2000" dirty="0">
                <a:cs typeface="B Koodak" pitchFamily="2" charset="-78"/>
              </a:rPr>
              <a:t>خود نگردد، مقدار تابع ارزش مربوط به انجام آن كار با زياد شدن ديركرد نسبت به موعدش </a:t>
            </a:r>
            <a:r>
              <a:rPr lang="fa-IR" sz="2000" dirty="0" smtClean="0">
                <a:cs typeface="B Koodak" pitchFamily="2" charset="-78"/>
              </a:rPr>
              <a:t>كاهش مي يابد.</a:t>
            </a:r>
          </a:p>
          <a:p>
            <a:pPr algn="justLow" rtl="1"/>
            <a:r>
              <a:rPr lang="fa-IR" sz="2000" dirty="0" smtClean="0">
                <a:cs typeface="B Koodak" pitchFamily="2" charset="-78"/>
              </a:rPr>
              <a:t>به </a:t>
            </a:r>
            <a:r>
              <a:rPr lang="fa-IR" sz="2000" dirty="0">
                <a:cs typeface="B Koodak" pitchFamily="2" charset="-78"/>
              </a:rPr>
              <a:t>عنوان نمونه هايي از سيستم هاي بي درنگ نرم مي توان به </a:t>
            </a:r>
            <a:r>
              <a:rPr lang="fa-IR" sz="2000" dirty="0">
                <a:solidFill>
                  <a:srgbClr val="FFC000"/>
                </a:solidFill>
                <a:cs typeface="B Koodak" pitchFamily="2" charset="-78"/>
              </a:rPr>
              <a:t>كاربردهاي ارتباطي در شبكه ها</a:t>
            </a:r>
            <a:r>
              <a:rPr lang="fa-IR" sz="2000" dirty="0">
                <a:cs typeface="B Koodak" pitchFamily="2" charset="-78"/>
              </a:rPr>
              <a:t>، </a:t>
            </a:r>
            <a:r>
              <a:rPr lang="fa-IR" sz="2000" dirty="0" smtClean="0">
                <a:solidFill>
                  <a:srgbClr val="FFC000"/>
                </a:solidFill>
                <a:cs typeface="B Koodak" pitchFamily="2" charset="-78"/>
              </a:rPr>
              <a:t>كنفرانس </a:t>
            </a:r>
            <a:r>
              <a:rPr lang="fa-IR" sz="2000" dirty="0">
                <a:solidFill>
                  <a:srgbClr val="FFC000"/>
                </a:solidFill>
                <a:cs typeface="B Koodak" pitchFamily="2" charset="-78"/>
              </a:rPr>
              <a:t>ويدئويي</a:t>
            </a:r>
            <a:r>
              <a:rPr lang="fa-IR" sz="2000" dirty="0">
                <a:cs typeface="B Koodak" pitchFamily="2" charset="-78"/>
              </a:rPr>
              <a:t>، </a:t>
            </a:r>
            <a:r>
              <a:rPr lang="fa-IR" sz="2000" dirty="0">
                <a:solidFill>
                  <a:srgbClr val="FFC000"/>
                </a:solidFill>
                <a:cs typeface="B Koodak" pitchFamily="2" charset="-78"/>
              </a:rPr>
              <a:t>سوئيچ هاي تلفني</a:t>
            </a:r>
            <a:r>
              <a:rPr lang="fa-IR" sz="2000" dirty="0">
                <a:cs typeface="B Koodak" pitchFamily="2" charset="-78"/>
              </a:rPr>
              <a:t>، </a:t>
            </a:r>
            <a:r>
              <a:rPr lang="fa-IR" sz="2000" dirty="0">
                <a:solidFill>
                  <a:srgbClr val="FFC000"/>
                </a:solidFill>
                <a:cs typeface="B Koodak" pitchFamily="2" charset="-78"/>
              </a:rPr>
              <a:t>بازي هاي الكترونيكي </a:t>
            </a:r>
            <a:r>
              <a:rPr lang="fa-IR" sz="2000" dirty="0">
                <a:cs typeface="B Koodak" pitchFamily="2" charset="-78"/>
              </a:rPr>
              <a:t>و در مجموع بسياري از كاربردهايي كه </a:t>
            </a:r>
            <a:r>
              <a:rPr lang="fa-IR" sz="2000" dirty="0" smtClean="0">
                <a:cs typeface="B Koodak" pitchFamily="2" charset="-78"/>
              </a:rPr>
              <a:t>كيفيت خدمت </a:t>
            </a:r>
            <a:r>
              <a:rPr lang="fa-IR" sz="2000" dirty="0">
                <a:cs typeface="B Koodak" pitchFamily="2" charset="-78"/>
              </a:rPr>
              <a:t>در آن ها مطرح است، اشاره كرد.</a:t>
            </a:r>
            <a:endParaRPr lang="en-US" sz="2000" dirty="0" smtClean="0"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007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834" y="381000"/>
            <a:ext cx="84657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4000" dirty="0" smtClean="0">
                <a:cs typeface="B Nazanin" pitchFamily="2" charset="-78"/>
              </a:rPr>
              <a:t>-</a:t>
            </a:r>
            <a:r>
              <a:rPr lang="fa-IR" sz="4000" dirty="0">
                <a:cs typeface="B Nazanin" pitchFamily="2" charset="-78"/>
              </a:rPr>
              <a:t> راه کار های بی درنگ در شبکه های حسگر بی سیم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4536D-598D-46CC-BB58-5246C5425ABC}" type="slidenum">
              <a:rPr lang="en-US" smtClean="0"/>
              <a:t>12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Mobile Ad hoc Networks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9716" y="1752600"/>
            <a:ext cx="794601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>
                <a:cs typeface="B Koodak" pitchFamily="2" charset="-78"/>
              </a:rPr>
              <a:t>موعد تحويل بسته ها در شبكه رعايت نخواهد </a:t>
            </a:r>
            <a:r>
              <a:rPr lang="fa-IR" sz="2000" b="1" dirty="0" smtClean="0">
                <a:cs typeface="B Koodak" pitchFamily="2" charset="-78"/>
              </a:rPr>
              <a:t>شد، مگر </a:t>
            </a:r>
            <a:r>
              <a:rPr lang="fa-IR" sz="2000" b="1" dirty="0">
                <a:cs typeface="B Koodak" pitchFamily="2" charset="-78"/>
              </a:rPr>
              <a:t>در سايه </a:t>
            </a:r>
            <a:r>
              <a:rPr lang="fa-IR" sz="2000" b="1" dirty="0">
                <a:solidFill>
                  <a:srgbClr val="FFC000"/>
                </a:solidFill>
                <a:cs typeface="B Koodak" pitchFamily="2" charset="-78"/>
              </a:rPr>
              <a:t>تمهيداتي كه در لايه شبكه </a:t>
            </a:r>
            <a:r>
              <a:rPr lang="fa-IR" sz="2000" b="1" dirty="0">
                <a:cs typeface="B Koodak" pitchFamily="2" charset="-78"/>
              </a:rPr>
              <a:t>به منظور تأخير انتقال بسته ها صورت مي پذيرد</a:t>
            </a:r>
            <a:r>
              <a:rPr lang="fa-IR" sz="2000" b="1" dirty="0" smtClean="0">
                <a:cs typeface="B Koodak" pitchFamily="2" charset="-78"/>
              </a:rPr>
              <a:t>.</a:t>
            </a:r>
            <a:endParaRPr lang="en-US" sz="2000" b="1" dirty="0" smtClean="0">
              <a:cs typeface="B Koodak" pitchFamily="2" charset="-78"/>
            </a:endParaRPr>
          </a:p>
          <a:p>
            <a:pPr algn="r" rtl="1"/>
            <a:endParaRPr lang="fa-IR" sz="2000" b="1" dirty="0" smtClean="0">
              <a:cs typeface="B Koodak" pitchFamily="2" charset="-78"/>
            </a:endParaRPr>
          </a:p>
          <a:p>
            <a:pPr algn="r" rtl="1"/>
            <a:r>
              <a:rPr lang="fa-IR" sz="2000" dirty="0">
                <a:cs typeface="B Koodak" pitchFamily="2" charset="-78"/>
              </a:rPr>
              <a:t>در كاربردهاي بي درنگ </a:t>
            </a:r>
            <a:r>
              <a:rPr lang="fa-IR" sz="2000" dirty="0">
                <a:solidFill>
                  <a:srgbClr val="FFC000"/>
                </a:solidFill>
                <a:cs typeface="B Koodak" pitchFamily="2" charset="-78"/>
              </a:rPr>
              <a:t>آن دسته از الگوريتم هاي مسير يابي كه مي توانند تأخير مشخص و يا تأخير احتمالي در </a:t>
            </a:r>
            <a:r>
              <a:rPr lang="fa-IR" sz="2000" dirty="0" smtClean="0">
                <a:solidFill>
                  <a:srgbClr val="FFC000"/>
                </a:solidFill>
                <a:cs typeface="B Koodak" pitchFamily="2" charset="-78"/>
              </a:rPr>
              <a:t>تحويل بسته </a:t>
            </a:r>
            <a:r>
              <a:rPr lang="fa-IR" sz="2000" dirty="0">
                <a:solidFill>
                  <a:srgbClr val="FFC000"/>
                </a:solidFill>
                <a:cs typeface="B Koodak" pitchFamily="2" charset="-78"/>
              </a:rPr>
              <a:t>ها را تضمين كنند مورد توجه هستند</a:t>
            </a:r>
            <a:r>
              <a:rPr lang="fa-IR" sz="2000" dirty="0" smtClean="0">
                <a:cs typeface="B Koodak" pitchFamily="2" charset="-78"/>
              </a:rPr>
              <a:t>.</a:t>
            </a:r>
            <a:endParaRPr lang="fa-IR" sz="2000" dirty="0">
              <a:cs typeface="B Koodak" pitchFamily="2" charset="-78"/>
            </a:endParaRPr>
          </a:p>
          <a:p>
            <a:pPr algn="r" rtl="1"/>
            <a:endParaRPr lang="fa-IR" sz="2000" dirty="0" smtClean="0">
              <a:cs typeface="B Koodak" pitchFamily="2" charset="-78"/>
            </a:endParaRPr>
          </a:p>
          <a:p>
            <a:pPr algn="r" rtl="1"/>
            <a:r>
              <a:rPr lang="fa-IR" sz="2000" dirty="0">
                <a:cs typeface="B Koodak" pitchFamily="2" charset="-78"/>
              </a:rPr>
              <a:t>علاوه بر اين </a:t>
            </a:r>
            <a:r>
              <a:rPr lang="fa-IR" sz="2000" dirty="0" smtClean="0">
                <a:cs typeface="B Koodak" pitchFamily="2" charset="-78"/>
              </a:rPr>
              <a:t>موارد،</a:t>
            </a:r>
            <a:r>
              <a:rPr lang="en-US" sz="2000" dirty="0" smtClean="0">
                <a:cs typeface="B Koodak" pitchFamily="2" charset="-78"/>
              </a:rPr>
              <a:t> </a:t>
            </a:r>
            <a:r>
              <a:rPr lang="fa-IR" sz="2000" dirty="0" smtClean="0">
                <a:solidFill>
                  <a:srgbClr val="FFC000"/>
                </a:solidFill>
                <a:cs typeface="B Koodak" pitchFamily="2" charset="-78"/>
              </a:rPr>
              <a:t>پروتكل </a:t>
            </a:r>
            <a:r>
              <a:rPr lang="fa-IR" sz="2000" dirty="0">
                <a:solidFill>
                  <a:srgbClr val="FFC000"/>
                </a:solidFill>
                <a:cs typeface="B Koodak" pitchFamily="2" charset="-78"/>
              </a:rPr>
              <a:t>هايي وجود دارند كه در آن ها تأخير صف بندي و تأخير انتقال در هر گام كاهش يافته است، </a:t>
            </a:r>
            <a:r>
              <a:rPr lang="fa-IR" sz="2000" dirty="0" smtClean="0">
                <a:solidFill>
                  <a:srgbClr val="FFC000"/>
                </a:solidFill>
                <a:cs typeface="B Koodak" pitchFamily="2" charset="-78"/>
              </a:rPr>
              <a:t>اما</a:t>
            </a:r>
            <a:r>
              <a:rPr lang="en-US" sz="2000" dirty="0" smtClean="0">
                <a:solidFill>
                  <a:srgbClr val="FFC000"/>
                </a:solidFill>
                <a:cs typeface="B Koodak" pitchFamily="2" charset="-78"/>
              </a:rPr>
              <a:t> </a:t>
            </a:r>
            <a:r>
              <a:rPr lang="fa-IR" sz="2000" dirty="0" smtClean="0">
                <a:solidFill>
                  <a:srgbClr val="FFC000"/>
                </a:solidFill>
                <a:cs typeface="B Koodak" pitchFamily="2" charset="-78"/>
              </a:rPr>
              <a:t>همچنان </a:t>
            </a:r>
            <a:r>
              <a:rPr lang="fa-IR" sz="2000" dirty="0">
                <a:solidFill>
                  <a:srgbClr val="FFC000"/>
                </a:solidFill>
                <a:cs typeface="B Koodak" pitchFamily="2" charset="-78"/>
              </a:rPr>
              <a:t>تضميني در رعايت موعد بسته ها صورت نگرفته است</a:t>
            </a:r>
            <a:r>
              <a:rPr lang="fa-IR" sz="2000" dirty="0">
                <a:cs typeface="B Koodak" pitchFamily="2" charset="-78"/>
              </a:rPr>
              <a:t>. </a:t>
            </a:r>
            <a:endParaRPr lang="en-US" sz="2000" dirty="0" smtClean="0">
              <a:cs typeface="B Koodak" pitchFamily="2" charset="-78"/>
            </a:endParaRPr>
          </a:p>
          <a:p>
            <a:pPr algn="r" rtl="1"/>
            <a:endParaRPr lang="en-US" sz="2000" dirty="0">
              <a:cs typeface="B Koodak" pitchFamily="2" charset="-78"/>
            </a:endParaRPr>
          </a:p>
          <a:p>
            <a:pPr algn="r" rtl="1"/>
            <a:r>
              <a:rPr lang="fa-IR" sz="2000" dirty="0" smtClean="0">
                <a:cs typeface="B Koodak" pitchFamily="2" charset="-78"/>
              </a:rPr>
              <a:t>در </a:t>
            </a:r>
            <a:r>
              <a:rPr lang="fa-IR" sz="2000" dirty="0">
                <a:cs typeface="B Koodak" pitchFamily="2" charset="-78"/>
              </a:rPr>
              <a:t>نتيجه اين قبيل پروتكل ها نمي </a:t>
            </a:r>
            <a:r>
              <a:rPr lang="fa-IR" sz="2000" dirty="0" smtClean="0">
                <a:cs typeface="B Koodak" pitchFamily="2" charset="-78"/>
              </a:rPr>
              <a:t>توانند</a:t>
            </a:r>
            <a:r>
              <a:rPr lang="en-US" sz="2000" dirty="0" smtClean="0">
                <a:cs typeface="B Koodak" pitchFamily="2" charset="-78"/>
              </a:rPr>
              <a:t> </a:t>
            </a:r>
            <a:r>
              <a:rPr lang="fa-IR" sz="2000" dirty="0" smtClean="0">
                <a:cs typeface="B Koodak" pitchFamily="2" charset="-78"/>
              </a:rPr>
              <a:t>نياز </a:t>
            </a:r>
            <a:r>
              <a:rPr lang="fa-IR" sz="2000" dirty="0">
                <a:cs typeface="B Koodak" pitchFamily="2" charset="-78"/>
              </a:rPr>
              <a:t>هاي بي درنگي در شبكه را مرتفع سازند و </a:t>
            </a:r>
            <a:r>
              <a:rPr lang="fa-IR" sz="2000" dirty="0">
                <a:solidFill>
                  <a:srgbClr val="FFC000"/>
                </a:solidFill>
                <a:cs typeface="B Koodak" pitchFamily="2" charset="-78"/>
              </a:rPr>
              <a:t>تنها سرويسي با بهترين </a:t>
            </a:r>
            <a:r>
              <a:rPr lang="fa-IR" sz="2000" dirty="0" smtClean="0">
                <a:solidFill>
                  <a:srgbClr val="FFC000"/>
                </a:solidFill>
                <a:cs typeface="B Koodak" pitchFamily="2" charset="-78"/>
              </a:rPr>
              <a:t>تلاش</a:t>
            </a:r>
            <a:r>
              <a:rPr lang="en-US" sz="2000" dirty="0" smtClean="0">
                <a:solidFill>
                  <a:srgbClr val="FFC000"/>
                </a:solidFill>
                <a:cs typeface="B Koodak" pitchFamily="2" charset="-78"/>
              </a:rPr>
              <a:t> </a:t>
            </a:r>
            <a:r>
              <a:rPr lang="fa-IR" sz="2000" dirty="0" smtClean="0">
                <a:cs typeface="B Koodak" pitchFamily="2" charset="-78"/>
              </a:rPr>
              <a:t>ارائه </a:t>
            </a:r>
            <a:r>
              <a:rPr lang="fa-IR" sz="2000" dirty="0">
                <a:cs typeface="B Koodak" pitchFamily="2" charset="-78"/>
              </a:rPr>
              <a:t>مي </a:t>
            </a:r>
            <a:r>
              <a:rPr lang="fa-IR" sz="2000" dirty="0" smtClean="0">
                <a:cs typeface="B Koodak" pitchFamily="2" charset="-78"/>
              </a:rPr>
              <a:t>دهند</a:t>
            </a:r>
            <a:r>
              <a:rPr lang="en-US" sz="2000" dirty="0" smtClean="0">
                <a:cs typeface="B Koodak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923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4536D-598D-46CC-BB58-5246C5425ABC}" type="slidenum">
              <a:rPr lang="en-US" smtClean="0"/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Mobile Ad hoc Networks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65536" y="1652032"/>
            <a:ext cx="73143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sz="2400" b="1" dirty="0" smtClean="0">
                <a:solidFill>
                  <a:schemeClr val="accent6"/>
                </a:solidFill>
                <a:cs typeface="B Nazanin" pitchFamily="2" charset="-78"/>
              </a:rPr>
              <a:t>پروتکل </a:t>
            </a:r>
            <a:r>
              <a:rPr lang="en-US" sz="2000" b="1" dirty="0" smtClean="0">
                <a:solidFill>
                  <a:schemeClr val="accent6"/>
                </a:solidFill>
                <a:cs typeface="B Nazanin" pitchFamily="2" charset="-78"/>
              </a:rPr>
              <a:t>SPEED</a:t>
            </a:r>
          </a:p>
          <a:p>
            <a:pPr algn="justLow" rtl="1"/>
            <a:endParaRPr lang="en-US" sz="2000" b="1" dirty="0">
              <a:cs typeface="B Nazanin" pitchFamily="2" charset="-78"/>
            </a:endParaRPr>
          </a:p>
          <a:p>
            <a:pPr algn="justLow" rtl="1"/>
            <a:r>
              <a:rPr lang="fa-IR" sz="2000" b="1" dirty="0" smtClean="0">
                <a:cs typeface="B Nazanin" pitchFamily="2" charset="-78"/>
              </a:rPr>
              <a:t>این پروتکل </a:t>
            </a:r>
            <a:r>
              <a:rPr lang="fa-IR" sz="2000" dirty="0" smtClean="0">
                <a:cs typeface="B Koodak" pitchFamily="2" charset="-78"/>
              </a:rPr>
              <a:t>در </a:t>
            </a:r>
            <a:r>
              <a:rPr lang="fa-IR" sz="2000" dirty="0">
                <a:cs typeface="B Koodak" pitchFamily="2" charset="-78"/>
              </a:rPr>
              <a:t>هر گام </a:t>
            </a:r>
            <a:r>
              <a:rPr lang="fa-IR" sz="2000" dirty="0">
                <a:solidFill>
                  <a:srgbClr val="FFC000"/>
                </a:solidFill>
                <a:cs typeface="B Koodak" pitchFamily="2" charset="-78"/>
              </a:rPr>
              <a:t>سرعت ارسال بسته ها را مورد بررسي قرار مي دهد </a:t>
            </a:r>
            <a:r>
              <a:rPr lang="fa-IR" sz="2000" dirty="0">
                <a:cs typeface="B Koodak" pitchFamily="2" charset="-78"/>
              </a:rPr>
              <a:t>و بسته ها را </a:t>
            </a:r>
            <a:r>
              <a:rPr lang="fa-IR" sz="2000" dirty="0" smtClean="0">
                <a:cs typeface="B Koodak" pitchFamily="2" charset="-78"/>
              </a:rPr>
              <a:t>با سرعت </a:t>
            </a:r>
            <a:r>
              <a:rPr lang="fa-IR" sz="2000" dirty="0">
                <a:cs typeface="B Koodak" pitchFamily="2" charset="-78"/>
              </a:rPr>
              <a:t>حداكثر به منظور رعايت موعد آن ها به سمت مقصد نهايي روانه مي كند</a:t>
            </a:r>
            <a:r>
              <a:rPr lang="fa-IR" sz="2000" dirty="0" smtClean="0">
                <a:cs typeface="B Koodak" pitchFamily="2" charset="-78"/>
              </a:rPr>
              <a:t>.</a:t>
            </a:r>
          </a:p>
          <a:p>
            <a:pPr algn="justLow" rtl="1"/>
            <a:endParaRPr lang="fa-IR" sz="2000" dirty="0" smtClean="0">
              <a:cs typeface="B Koodak" pitchFamily="2" charset="-78"/>
            </a:endParaRPr>
          </a:p>
          <a:p>
            <a:pPr algn="justLow" rtl="1"/>
            <a:r>
              <a:rPr lang="fa-IR" sz="2000" dirty="0">
                <a:cs typeface="B Koodak" pitchFamily="2" charset="-78"/>
              </a:rPr>
              <a:t>هر گره </a:t>
            </a:r>
            <a:r>
              <a:rPr lang="fa-IR" sz="2000" dirty="0" smtClean="0">
                <a:cs typeface="B Koodak" pitchFamily="2" charset="-78"/>
              </a:rPr>
              <a:t>تنها </a:t>
            </a:r>
            <a:r>
              <a:rPr lang="fa-IR" sz="2000" dirty="0" smtClean="0">
                <a:solidFill>
                  <a:srgbClr val="FFC000"/>
                </a:solidFill>
                <a:cs typeface="B Koodak" pitchFamily="2" charset="-78"/>
              </a:rPr>
              <a:t>اطلاعات </a:t>
            </a:r>
            <a:r>
              <a:rPr lang="fa-IR" sz="2000" dirty="0">
                <a:solidFill>
                  <a:srgbClr val="FFC000"/>
                </a:solidFill>
                <a:cs typeface="B Koodak" pitchFamily="2" charset="-78"/>
              </a:rPr>
              <a:t>محدودي از گره ها ي همسايه خود دارد </a:t>
            </a:r>
            <a:r>
              <a:rPr lang="fa-IR" sz="2000" dirty="0">
                <a:cs typeface="B Koodak" pitchFamily="2" charset="-78"/>
              </a:rPr>
              <a:t>و تصميمات مسيريابي در هر گره به صورت كاملاً </a:t>
            </a:r>
            <a:r>
              <a:rPr lang="fa-IR" sz="2000" dirty="0" smtClean="0">
                <a:cs typeface="B Koodak" pitchFamily="2" charset="-78"/>
              </a:rPr>
              <a:t>محلي </a:t>
            </a:r>
            <a:r>
              <a:rPr lang="fa-IR" sz="2000" dirty="0">
                <a:cs typeface="B Koodak" pitchFamily="2" charset="-78"/>
              </a:rPr>
              <a:t>انجام مي شود و به همين علت مقياس پذير </a:t>
            </a:r>
            <a:r>
              <a:rPr lang="fa-IR" sz="2000" dirty="0" smtClean="0">
                <a:cs typeface="B Koodak" pitchFamily="2" charset="-78"/>
              </a:rPr>
              <a:t>مي </a:t>
            </a:r>
            <a:r>
              <a:rPr lang="fa-IR" sz="2000" dirty="0">
                <a:cs typeface="B Koodak" pitchFamily="2" charset="-78"/>
              </a:rPr>
              <a:t>باشد</a:t>
            </a:r>
            <a:r>
              <a:rPr lang="fa-IR" sz="2000" dirty="0" smtClean="0">
                <a:cs typeface="B Koodak" pitchFamily="2" charset="-78"/>
              </a:rPr>
              <a:t>.</a:t>
            </a:r>
          </a:p>
          <a:p>
            <a:pPr algn="justLow" rtl="1"/>
            <a:endParaRPr lang="fa-IR" sz="2000" dirty="0">
              <a:cs typeface="B Koodak" pitchFamily="2" charset="-78"/>
            </a:endParaRPr>
          </a:p>
          <a:p>
            <a:pPr algn="justLow" rtl="1"/>
            <a:r>
              <a:rPr lang="fa-IR" sz="2000" dirty="0" smtClean="0">
                <a:cs typeface="B Koodak" pitchFamily="2" charset="-78"/>
              </a:rPr>
              <a:t>بسته ها </a:t>
            </a:r>
            <a:r>
              <a:rPr lang="fa-IR" sz="2000" dirty="0">
                <a:cs typeface="B Koodak" pitchFamily="2" charset="-78"/>
              </a:rPr>
              <a:t>از طريق مسيريابي جغرافيايي </a:t>
            </a:r>
            <a:r>
              <a:rPr lang="fa-IR" sz="2000" dirty="0" smtClean="0">
                <a:cs typeface="B Koodak" pitchFamily="2" charset="-78"/>
              </a:rPr>
              <a:t>به </a:t>
            </a:r>
            <a:r>
              <a:rPr lang="fa-IR" sz="2000" dirty="0">
                <a:cs typeface="B Koodak" pitchFamily="2" charset="-78"/>
              </a:rPr>
              <a:t>گرهي ارسال مي شوند كه نسبت به گره جاري به اندازه مسافت </a:t>
            </a:r>
            <a:r>
              <a:rPr lang="fa-IR" sz="2000" dirty="0" smtClean="0">
                <a:cs typeface="B Koodak" pitchFamily="2" charset="-78"/>
              </a:rPr>
              <a:t>خاصي </a:t>
            </a:r>
            <a:r>
              <a:rPr lang="fa-IR" sz="2000" dirty="0">
                <a:cs typeface="B Koodak" pitchFamily="2" charset="-78"/>
              </a:rPr>
              <a:t>به مقصد نزديكتر باشد و علاوه </a:t>
            </a:r>
            <a:r>
              <a:rPr lang="fa-IR" sz="2000" dirty="0" smtClean="0">
                <a:cs typeface="B Koodak" pitchFamily="2" charset="-78"/>
              </a:rPr>
              <a:t>بر </a:t>
            </a:r>
            <a:r>
              <a:rPr lang="fa-IR" sz="2000" dirty="0">
                <a:cs typeface="B Koodak" pitchFamily="2" charset="-78"/>
              </a:rPr>
              <a:t>آن </a:t>
            </a:r>
            <a:r>
              <a:rPr lang="fa-IR" sz="2000" dirty="0">
                <a:solidFill>
                  <a:srgbClr val="FFC000"/>
                </a:solidFill>
                <a:cs typeface="B Koodak" pitchFamily="2" charset="-78"/>
              </a:rPr>
              <a:t>تأخير ارسال به آن گره كمتر از يك حد </a:t>
            </a:r>
            <a:r>
              <a:rPr lang="fa-IR" sz="2000" dirty="0" smtClean="0">
                <a:solidFill>
                  <a:srgbClr val="FFC000"/>
                </a:solidFill>
                <a:cs typeface="B Koodak" pitchFamily="2" charset="-78"/>
              </a:rPr>
              <a:t>خاص</a:t>
            </a:r>
            <a:r>
              <a:rPr lang="fa-IR" sz="2000" dirty="0" smtClean="0">
                <a:cs typeface="B Koodak" pitchFamily="2" charset="-78"/>
              </a:rPr>
              <a:t> باشد.</a:t>
            </a:r>
            <a:endParaRPr lang="en-US" sz="2000" dirty="0">
              <a:cs typeface="B Koodak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834" y="381000"/>
            <a:ext cx="84657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4000" dirty="0" smtClean="0">
                <a:cs typeface="B Nazanin" pitchFamily="2" charset="-78"/>
              </a:rPr>
              <a:t>-</a:t>
            </a:r>
            <a:r>
              <a:rPr lang="fa-IR" sz="4000" dirty="0">
                <a:cs typeface="B Nazanin" pitchFamily="2" charset="-78"/>
              </a:rPr>
              <a:t> راه کار های بی درنگ در شبکه های حسگر بی سیم</a:t>
            </a:r>
          </a:p>
        </p:txBody>
      </p:sp>
    </p:spTree>
    <p:extLst>
      <p:ext uri="{BB962C8B-B14F-4D97-AF65-F5344CB8AC3E}">
        <p14:creationId xmlns:p14="http://schemas.microsoft.com/office/powerpoint/2010/main" val="203908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4536D-598D-46CC-BB58-5246C5425ABC}" type="slidenum">
              <a:rPr lang="en-US" smtClean="0"/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Mobile Ad hoc Networks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65536" y="1426220"/>
            <a:ext cx="73143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sz="2400" b="1" dirty="0" smtClean="0">
                <a:solidFill>
                  <a:schemeClr val="accent6"/>
                </a:solidFill>
                <a:cs typeface="B Nazanin" pitchFamily="2" charset="-78"/>
              </a:rPr>
              <a:t>پروتکل </a:t>
            </a:r>
            <a:r>
              <a:rPr lang="en-US" sz="2400" b="1" dirty="0" smtClean="0">
                <a:solidFill>
                  <a:schemeClr val="accent6"/>
                </a:solidFill>
                <a:cs typeface="B Nazanin" pitchFamily="2" charset="-78"/>
              </a:rPr>
              <a:t>RPAR</a:t>
            </a:r>
            <a:r>
              <a:rPr lang="fa-IR" sz="2400" b="1" dirty="0" smtClean="0">
                <a:solidFill>
                  <a:schemeClr val="accent6"/>
                </a:solidFill>
                <a:cs typeface="B Nazanin" pitchFamily="2" charset="-78"/>
              </a:rPr>
              <a:t> (</a:t>
            </a:r>
            <a:r>
              <a:rPr lang="en-US" sz="2400" b="1" dirty="0">
                <a:solidFill>
                  <a:schemeClr val="accent6"/>
                </a:solidFill>
                <a:cs typeface="B Nazanin" pitchFamily="2" charset="-78"/>
              </a:rPr>
              <a:t>Real-time Power-Aware Routing</a:t>
            </a:r>
            <a:r>
              <a:rPr lang="fa-IR" sz="2400" b="1" dirty="0" smtClean="0">
                <a:solidFill>
                  <a:schemeClr val="accent6"/>
                </a:solidFill>
                <a:cs typeface="B Nazanin" pitchFamily="2" charset="-78"/>
              </a:rPr>
              <a:t>)</a:t>
            </a:r>
            <a:endParaRPr lang="en-US" sz="2400" b="1" dirty="0" smtClean="0">
              <a:solidFill>
                <a:schemeClr val="accent6"/>
              </a:solidFill>
              <a:cs typeface="B Nazanin" pitchFamily="2" charset="-78"/>
            </a:endParaRPr>
          </a:p>
          <a:p>
            <a:pPr algn="justLow" rtl="1"/>
            <a:endParaRPr lang="en-US" sz="2400" dirty="0" smtClean="0">
              <a:cs typeface="B Nazanin" pitchFamily="2" charset="-78"/>
            </a:endParaRPr>
          </a:p>
          <a:p>
            <a:pPr algn="justLow" rtl="1"/>
            <a:r>
              <a:rPr lang="fa-IR" sz="2000" dirty="0" smtClean="0">
                <a:cs typeface="B Koodak" pitchFamily="2" charset="-78"/>
              </a:rPr>
              <a:t>پروتکل بی درنگ </a:t>
            </a:r>
            <a:r>
              <a:rPr lang="en-US" sz="2000" dirty="0" smtClean="0">
                <a:cs typeface="B Koodak" pitchFamily="2" charset="-78"/>
              </a:rPr>
              <a:t>RPAR</a:t>
            </a:r>
            <a:r>
              <a:rPr lang="fa-IR" sz="2000" dirty="0" smtClean="0">
                <a:cs typeface="B Koodak" pitchFamily="2" charset="-78"/>
              </a:rPr>
              <a:t> </a:t>
            </a:r>
            <a:r>
              <a:rPr lang="fa-IR" sz="2000" dirty="0" smtClean="0">
                <a:solidFill>
                  <a:srgbClr val="FFC000"/>
                </a:solidFill>
                <a:cs typeface="B Koodak" pitchFamily="2" charset="-78"/>
              </a:rPr>
              <a:t>آگاه به انرژی است </a:t>
            </a:r>
            <a:r>
              <a:rPr lang="fa-IR" sz="2000" dirty="0" smtClean="0">
                <a:cs typeface="B Koodak" pitchFamily="2" charset="-78"/>
              </a:rPr>
              <a:t>که هدف آن رعایت موعد بسته ها و </a:t>
            </a:r>
            <a:r>
              <a:rPr lang="fa-IR" sz="2000" dirty="0" smtClean="0">
                <a:solidFill>
                  <a:srgbClr val="FFC000"/>
                </a:solidFill>
                <a:cs typeface="B Koodak" pitchFamily="2" charset="-78"/>
              </a:rPr>
              <a:t>کاهش توان مصرفی از طریق تنظیم پویای توان ارسال </a:t>
            </a:r>
            <a:r>
              <a:rPr lang="fa-IR" sz="2000" dirty="0" smtClean="0">
                <a:cs typeface="B Koodak" pitchFamily="2" charset="-78"/>
              </a:rPr>
              <a:t>و تصمیم های پویای مسیریابی می باشد.</a:t>
            </a:r>
          </a:p>
          <a:p>
            <a:pPr algn="justLow" rtl="1"/>
            <a:endParaRPr lang="fa-IR" sz="2000" dirty="0">
              <a:cs typeface="B Koodak" pitchFamily="2" charset="-78"/>
            </a:endParaRPr>
          </a:p>
          <a:p>
            <a:pPr algn="justLow" rtl="1"/>
            <a:r>
              <a:rPr lang="fa-IR" sz="2000" dirty="0" smtClean="0">
                <a:cs typeface="B Koodak" pitchFamily="2" charset="-78"/>
              </a:rPr>
              <a:t>این امر به پروتکل این امکان را می دهد تا </a:t>
            </a:r>
            <a:r>
              <a:rPr lang="fa-IR" sz="2000" dirty="0" smtClean="0">
                <a:solidFill>
                  <a:srgbClr val="FFC000"/>
                </a:solidFill>
                <a:cs typeface="B Koodak" pitchFamily="2" charset="-78"/>
              </a:rPr>
              <a:t>مصالحه ی میان مصرف توان و تاخیر بسته ها</a:t>
            </a:r>
            <a:r>
              <a:rPr lang="fa-IR" sz="2000" dirty="0" smtClean="0">
                <a:cs typeface="B Koodak" pitchFamily="2" charset="-78"/>
              </a:rPr>
              <a:t> را با توجه به موعد تحویل بسته ها انجام دهد، ضمن آنکه این پروتکل بسیاری از مسائل همچون مقیاس پذیری و محدودیت های حافظه را نیز در نظر دارد.</a:t>
            </a:r>
          </a:p>
          <a:p>
            <a:pPr algn="justLow" rtl="1"/>
            <a:endParaRPr lang="fa-IR" sz="2000" dirty="0">
              <a:cs typeface="B Koodak" pitchFamily="2" charset="-78"/>
            </a:endParaRPr>
          </a:p>
          <a:p>
            <a:pPr algn="justLow" rtl="1"/>
            <a:r>
              <a:rPr lang="fa-IR" sz="2000" dirty="0" smtClean="0">
                <a:cs typeface="B Koodak" pitchFamily="2" charset="-78"/>
              </a:rPr>
              <a:t>ب</a:t>
            </a:r>
            <a:r>
              <a:rPr lang="fa-IR" sz="2000" dirty="0" smtClean="0">
                <a:solidFill>
                  <a:srgbClr val="FFC000"/>
                </a:solidFill>
                <a:cs typeface="B Koodak" pitchFamily="2" charset="-78"/>
              </a:rPr>
              <a:t>ا توجه به تغییرات پویای توان ارسال، توپولوژی شبکه مدام تغییر می کند</a:t>
            </a:r>
            <a:r>
              <a:rPr lang="fa-IR" sz="2000" dirty="0" smtClean="0">
                <a:cs typeface="B Koodak" pitchFamily="2" charset="-78"/>
              </a:rPr>
              <a:t> و همین امر باعث می شود تا </a:t>
            </a:r>
            <a:r>
              <a:rPr lang="en-US" sz="2000" dirty="0" smtClean="0">
                <a:cs typeface="B Koodak" pitchFamily="2" charset="-78"/>
              </a:rPr>
              <a:t>RPAR</a:t>
            </a:r>
            <a:r>
              <a:rPr lang="fa-IR" sz="2000" dirty="0" smtClean="0">
                <a:cs typeface="B Koodak" pitchFamily="2" charset="-78"/>
              </a:rPr>
              <a:t> راهکار موثرتری را برای مدیریت گره های همسایه در نظر بگیرد.</a:t>
            </a:r>
          </a:p>
          <a:p>
            <a:pPr algn="justLow" rtl="1"/>
            <a:endParaRPr lang="fa-IR" sz="2000" dirty="0" smtClean="0">
              <a:cs typeface="B Koodak" pitchFamily="2" charset="-78"/>
            </a:endParaRPr>
          </a:p>
          <a:p>
            <a:pPr algn="justLow" rtl="1"/>
            <a:r>
              <a:rPr lang="fa-IR" sz="2000" dirty="0" smtClean="0">
                <a:solidFill>
                  <a:srgbClr val="FFC000"/>
                </a:solidFill>
                <a:cs typeface="B Koodak" pitchFamily="2" charset="-78"/>
              </a:rPr>
              <a:t>دو روش </a:t>
            </a:r>
            <a:r>
              <a:rPr lang="en-US" sz="2000" dirty="0" smtClean="0">
                <a:solidFill>
                  <a:srgbClr val="FFC000"/>
                </a:solidFill>
                <a:cs typeface="B Koodak" pitchFamily="2" charset="-78"/>
              </a:rPr>
              <a:t>SPEED</a:t>
            </a:r>
            <a:r>
              <a:rPr lang="fa-IR" sz="2000" dirty="0" smtClean="0">
                <a:solidFill>
                  <a:srgbClr val="FFC000"/>
                </a:solidFill>
                <a:cs typeface="B Koodak" pitchFamily="2" charset="-78"/>
              </a:rPr>
              <a:t> و </a:t>
            </a:r>
            <a:r>
              <a:rPr lang="en-US" sz="2000" dirty="0" smtClean="0">
                <a:solidFill>
                  <a:srgbClr val="FFC000"/>
                </a:solidFill>
                <a:cs typeface="B Koodak" pitchFamily="2" charset="-78"/>
              </a:rPr>
              <a:t>RPAR</a:t>
            </a:r>
            <a:r>
              <a:rPr lang="fa-IR" sz="2000" dirty="0" smtClean="0">
                <a:solidFill>
                  <a:srgbClr val="FFC000"/>
                </a:solidFill>
                <a:cs typeface="B Koodak" pitchFamily="2" charset="-78"/>
              </a:rPr>
              <a:t> بر اساس مسیر یابی عمل می کنند.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834" y="381000"/>
            <a:ext cx="84657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4000" dirty="0" smtClean="0">
                <a:cs typeface="B Nazanin" pitchFamily="2" charset="-78"/>
              </a:rPr>
              <a:t>-</a:t>
            </a:r>
            <a:r>
              <a:rPr lang="fa-IR" sz="4000" dirty="0">
                <a:cs typeface="B Nazanin" pitchFamily="2" charset="-78"/>
              </a:rPr>
              <a:t> راه کار های بی درنگ در شبکه های حسگر بی سیم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72400" y="3657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11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4536D-598D-46CC-BB58-5246C5425ABC}" type="slidenum">
              <a:rPr lang="en-US" smtClean="0"/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Mobile Ad hoc Networks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44445" y="1447800"/>
            <a:ext cx="73565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sz="2400" b="1" dirty="0" smtClean="0">
                <a:solidFill>
                  <a:schemeClr val="accent6"/>
                </a:solidFill>
                <a:cs typeface="B Nazanin" pitchFamily="2" charset="-78"/>
              </a:rPr>
              <a:t>پروتکل</a:t>
            </a:r>
            <a:r>
              <a:rPr lang="fa-IR" sz="2400" b="1" dirty="0" smtClean="0">
                <a:solidFill>
                  <a:schemeClr val="accent6"/>
                </a:solidFill>
              </a:rPr>
              <a:t> </a:t>
            </a:r>
            <a:r>
              <a:rPr lang="en-US" sz="2400" b="1" dirty="0" smtClean="0">
                <a:solidFill>
                  <a:schemeClr val="accent6"/>
                </a:solidFill>
              </a:rPr>
              <a:t>RAP</a:t>
            </a:r>
            <a:r>
              <a:rPr lang="fa-IR" sz="2400" b="1" dirty="0" smtClean="0">
                <a:solidFill>
                  <a:schemeClr val="accent6"/>
                </a:solidFill>
              </a:rPr>
              <a:t> (</a:t>
            </a:r>
            <a:r>
              <a:rPr lang="en-US" sz="2400" b="1" dirty="0">
                <a:solidFill>
                  <a:schemeClr val="accent6"/>
                </a:solidFill>
              </a:rPr>
              <a:t>Real-time Architecture and Protocols</a:t>
            </a:r>
            <a:r>
              <a:rPr lang="fa-IR" sz="2400" dirty="0" smtClean="0">
                <a:solidFill>
                  <a:schemeClr val="accent6"/>
                </a:solidFill>
              </a:rPr>
              <a:t>)</a:t>
            </a:r>
          </a:p>
          <a:p>
            <a:pPr algn="justLow" rtl="1"/>
            <a:endParaRPr lang="en-US" sz="2400" dirty="0" smtClean="0">
              <a:solidFill>
                <a:schemeClr val="accent6"/>
              </a:solidFill>
            </a:endParaRPr>
          </a:p>
          <a:p>
            <a:pPr algn="justLow" rtl="1"/>
            <a:r>
              <a:rPr lang="fa-IR" sz="2000" dirty="0" smtClean="0">
                <a:cs typeface="B Koodak" pitchFamily="2" charset="-78"/>
              </a:rPr>
              <a:t>در این پروتکل همانند </a:t>
            </a:r>
            <a:r>
              <a:rPr lang="fa-IR" sz="2000" dirty="0">
                <a:cs typeface="B Koodak" pitchFamily="2" charset="-78"/>
              </a:rPr>
              <a:t>پروتكل قبل، </a:t>
            </a:r>
            <a:r>
              <a:rPr lang="fa-IR" sz="2000" dirty="0">
                <a:solidFill>
                  <a:srgbClr val="FFC000"/>
                </a:solidFill>
                <a:cs typeface="B Koodak" pitchFamily="2" charset="-78"/>
              </a:rPr>
              <a:t>تصميمات مسيريابي در هر گره به صورت محلي انجام </a:t>
            </a:r>
            <a:r>
              <a:rPr lang="fa-IR" sz="2000" dirty="0" smtClean="0">
                <a:solidFill>
                  <a:srgbClr val="FFC000"/>
                </a:solidFill>
                <a:cs typeface="B Koodak" pitchFamily="2" charset="-78"/>
              </a:rPr>
              <a:t>مي</a:t>
            </a:r>
            <a:r>
              <a:rPr lang="en-US" sz="2000" dirty="0" smtClean="0">
                <a:solidFill>
                  <a:srgbClr val="FFC000"/>
                </a:solidFill>
                <a:cs typeface="B Koodak" pitchFamily="2" charset="-78"/>
              </a:rPr>
              <a:t> </a:t>
            </a:r>
            <a:r>
              <a:rPr lang="fa-IR" sz="2000" dirty="0" smtClean="0">
                <a:solidFill>
                  <a:srgbClr val="FFC000"/>
                </a:solidFill>
                <a:cs typeface="B Koodak" pitchFamily="2" charset="-78"/>
              </a:rPr>
              <a:t>شود</a:t>
            </a:r>
            <a:r>
              <a:rPr lang="fa-IR" sz="2000" dirty="0" smtClean="0">
                <a:cs typeface="B Koodak" pitchFamily="2" charset="-78"/>
              </a:rPr>
              <a:t> </a:t>
            </a:r>
            <a:r>
              <a:rPr lang="fa-IR" sz="2000" dirty="0">
                <a:cs typeface="B Koodak" pitchFamily="2" charset="-78"/>
              </a:rPr>
              <a:t>و </a:t>
            </a:r>
            <a:r>
              <a:rPr lang="fa-IR" sz="2000" dirty="0" smtClean="0">
                <a:cs typeface="B Koodak" pitchFamily="2" charset="-78"/>
              </a:rPr>
              <a:t>هر گره </a:t>
            </a:r>
            <a:r>
              <a:rPr lang="fa-IR" sz="2000" dirty="0">
                <a:cs typeface="B Koodak" pitchFamily="2" charset="-78"/>
              </a:rPr>
              <a:t>اطلاعاتي محدود در حد مكان و شناسه گرههاي همسايه را در حافظه خود </a:t>
            </a:r>
            <a:r>
              <a:rPr lang="fa-IR" sz="2000" dirty="0" smtClean="0">
                <a:cs typeface="B Koodak" pitchFamily="2" charset="-78"/>
              </a:rPr>
              <a:t>نگهداري مي كند.</a:t>
            </a:r>
          </a:p>
          <a:p>
            <a:pPr algn="justLow" rtl="1"/>
            <a:endParaRPr lang="fa-IR" sz="2000" dirty="0">
              <a:cs typeface="B Koodak" pitchFamily="2" charset="-78"/>
            </a:endParaRPr>
          </a:p>
          <a:p>
            <a:pPr algn="justLow" rtl="1"/>
            <a:r>
              <a:rPr lang="fa-IR" sz="2000" dirty="0">
                <a:cs typeface="B Koodak" pitchFamily="2" charset="-78"/>
              </a:rPr>
              <a:t>براي </a:t>
            </a:r>
            <a:r>
              <a:rPr lang="fa-IR" sz="2000" dirty="0" smtClean="0">
                <a:cs typeface="B Koodak" pitchFamily="2" charset="-78"/>
              </a:rPr>
              <a:t>هربسته ورودي، </a:t>
            </a:r>
            <a:r>
              <a:rPr lang="fa-IR" sz="2000" dirty="0" smtClean="0">
                <a:solidFill>
                  <a:srgbClr val="FFC000"/>
                </a:solidFill>
                <a:cs typeface="B Koodak" pitchFamily="2" charset="-78"/>
              </a:rPr>
              <a:t>ميزان </a:t>
            </a:r>
            <a:r>
              <a:rPr lang="fa-IR" sz="2000" dirty="0">
                <a:solidFill>
                  <a:srgbClr val="FFC000"/>
                </a:solidFill>
                <a:cs typeface="B Koodak" pitchFamily="2" charset="-78"/>
              </a:rPr>
              <a:t>سرعت مورد نياز آن بسته</a:t>
            </a:r>
            <a:r>
              <a:rPr lang="fa-IR" sz="2000" dirty="0">
                <a:cs typeface="B Koodak" pitchFamily="2" charset="-78"/>
              </a:rPr>
              <a:t> براي اينكه قبل از موعد به مقصد برسد </a:t>
            </a:r>
            <a:r>
              <a:rPr lang="fa-IR" sz="2000" dirty="0">
                <a:solidFill>
                  <a:srgbClr val="FFC000"/>
                </a:solidFill>
                <a:cs typeface="B Koodak" pitchFamily="2" charset="-78"/>
              </a:rPr>
              <a:t>بر حسب فاصله </a:t>
            </a:r>
            <a:r>
              <a:rPr lang="fa-IR" sz="2000" dirty="0" smtClean="0">
                <a:solidFill>
                  <a:srgbClr val="FFC000"/>
                </a:solidFill>
                <a:cs typeface="B Koodak" pitchFamily="2" charset="-78"/>
              </a:rPr>
              <a:t>تا مقصد</a:t>
            </a:r>
            <a:r>
              <a:rPr lang="fa-IR" sz="2000" dirty="0" smtClean="0">
                <a:cs typeface="B Koodak" pitchFamily="2" charset="-78"/>
              </a:rPr>
              <a:t> </a:t>
            </a:r>
            <a:r>
              <a:rPr lang="fa-IR" sz="2000" dirty="0">
                <a:cs typeface="B Koodak" pitchFamily="2" charset="-78"/>
              </a:rPr>
              <a:t>( با فرض اينكه هر گره از مكان خود و گره مقصد آگاه است) و موعد بسته محاسبه </a:t>
            </a:r>
            <a:r>
              <a:rPr lang="fa-IR" sz="2000" dirty="0" smtClean="0">
                <a:cs typeface="B Koodak" pitchFamily="2" charset="-78"/>
              </a:rPr>
              <a:t>مي </a:t>
            </a:r>
            <a:r>
              <a:rPr lang="fa-IR" sz="2000" dirty="0">
                <a:cs typeface="B Koodak" pitchFamily="2" charset="-78"/>
              </a:rPr>
              <a:t>شود</a:t>
            </a:r>
            <a:r>
              <a:rPr lang="fa-IR" sz="2000" dirty="0" smtClean="0">
                <a:cs typeface="B Koodak" pitchFamily="2" charset="-78"/>
              </a:rPr>
              <a:t>.</a:t>
            </a:r>
          </a:p>
          <a:p>
            <a:pPr algn="justLow" rtl="1"/>
            <a:endParaRPr lang="fa-IR" sz="2000" dirty="0">
              <a:cs typeface="B Koodak" pitchFamily="2" charset="-78"/>
            </a:endParaRPr>
          </a:p>
          <a:p>
            <a:pPr algn="justLow" rtl="1"/>
            <a:r>
              <a:rPr lang="fa-IR" sz="2000" dirty="0">
                <a:cs typeface="B Koodak" pitchFamily="2" charset="-78"/>
              </a:rPr>
              <a:t>انتخاب گره بعدي براي ارسال از طريق مسيريابي جغرافيايي صورت مي </a:t>
            </a:r>
            <a:r>
              <a:rPr lang="fa-IR" sz="2000" dirty="0" smtClean="0">
                <a:cs typeface="B Koodak" pitchFamily="2" charset="-78"/>
              </a:rPr>
              <a:t>گيرد و </a:t>
            </a:r>
            <a:r>
              <a:rPr lang="fa-IR" sz="2000" dirty="0" smtClean="0">
                <a:solidFill>
                  <a:srgbClr val="FFC000"/>
                </a:solidFill>
                <a:cs typeface="B Koodak" pitchFamily="2" charset="-78"/>
              </a:rPr>
              <a:t>بسته به گرهی ارسال می شود که از نظر جغرافیایی نزدیک تر</a:t>
            </a:r>
            <a:r>
              <a:rPr lang="fa-IR" sz="2000" dirty="0" smtClean="0">
                <a:cs typeface="B Koodak" pitchFamily="2" charset="-78"/>
              </a:rPr>
              <a:t> است.</a:t>
            </a:r>
          </a:p>
          <a:p>
            <a:pPr algn="justLow" rtl="1"/>
            <a:endParaRPr lang="fa-IR" sz="2000" dirty="0">
              <a:cs typeface="B Koodak" pitchFamily="2" charset="-78"/>
            </a:endParaRPr>
          </a:p>
          <a:p>
            <a:pPr algn="justLow" rtl="1"/>
            <a:r>
              <a:rPr lang="fa-IR" sz="2000" dirty="0" smtClean="0">
                <a:cs typeface="B Koodak" pitchFamily="2" charset="-78"/>
              </a:rPr>
              <a:t>از </a:t>
            </a:r>
            <a:r>
              <a:rPr lang="fa-IR" sz="2000" dirty="0" smtClean="0">
                <a:solidFill>
                  <a:srgbClr val="FF0000"/>
                </a:solidFill>
                <a:cs typeface="B Koodak" pitchFamily="2" charset="-78"/>
              </a:rPr>
              <a:t>معایب</a:t>
            </a:r>
            <a:r>
              <a:rPr lang="fa-IR" sz="2000" dirty="0" smtClean="0">
                <a:cs typeface="B Koodak" pitchFamily="2" charset="-78"/>
              </a:rPr>
              <a:t> این پروتکل: </a:t>
            </a:r>
            <a:r>
              <a:rPr lang="fa-IR" sz="2000" dirty="0" smtClean="0">
                <a:solidFill>
                  <a:srgbClr val="FFC000"/>
                </a:solidFill>
                <a:cs typeface="B Koodak" pitchFamily="2" charset="-78"/>
              </a:rPr>
              <a:t>در نظر نگرفتن انرژی در مسیریابی بسته ها</a:t>
            </a:r>
            <a:r>
              <a:rPr lang="fa-IR" sz="2000" dirty="0" smtClean="0">
                <a:cs typeface="B Koodak" pitchFamily="2" charset="-78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834" y="381000"/>
            <a:ext cx="84657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4000" dirty="0" smtClean="0">
                <a:cs typeface="B Nazanin" pitchFamily="2" charset="-78"/>
              </a:rPr>
              <a:t>-</a:t>
            </a:r>
            <a:r>
              <a:rPr lang="fa-IR" sz="4000" dirty="0">
                <a:cs typeface="B Nazanin" pitchFamily="2" charset="-78"/>
              </a:rPr>
              <a:t> راه کار های بی درنگ در شبکه های حسگر بی سیم</a:t>
            </a:r>
          </a:p>
        </p:txBody>
      </p:sp>
    </p:spTree>
    <p:extLst>
      <p:ext uri="{BB962C8B-B14F-4D97-AF65-F5344CB8AC3E}">
        <p14:creationId xmlns:p14="http://schemas.microsoft.com/office/powerpoint/2010/main" val="85024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4536D-598D-46CC-BB58-5246C5425ABC}" type="slidenum">
              <a:rPr lang="en-US" smtClean="0"/>
              <a:t>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Mobile Ad hoc Networks</a:t>
            </a:r>
            <a:endParaRPr lang="en-US"/>
          </a:p>
        </p:txBody>
      </p:sp>
      <p:pic>
        <p:nvPicPr>
          <p:cNvPr id="8" name="Picture 3" descr="C:\Users\Mehrdad\Desktop\question_ke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9108" y="0"/>
            <a:ext cx="9603108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89" y="609600"/>
            <a:ext cx="6894513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250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64018" y="381000"/>
            <a:ext cx="55915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4800" dirty="0" smtClean="0">
                <a:cs typeface="B Nazanin" pitchFamily="2" charset="-78"/>
              </a:rPr>
              <a:t>مروری بر شبکه های بی سیم</a:t>
            </a:r>
            <a:endParaRPr lang="en-US" sz="4800" dirty="0">
              <a:cs typeface="B Nazanin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9040" y="1676400"/>
            <a:ext cx="6035691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200" dirty="0" smtClean="0">
                <a:cs typeface="B Nazanin" pitchFamily="2" charset="-78"/>
              </a:rPr>
              <a:t>تعریف شبکه های بی سیم</a:t>
            </a:r>
            <a:endParaRPr lang="en-US" sz="3200" dirty="0" smtClean="0">
              <a:cs typeface="B Nazanin" pitchFamily="2" charset="-78"/>
            </a:endParaRPr>
          </a:p>
          <a:p>
            <a:pPr algn="r" rtl="1"/>
            <a:endParaRPr lang="fa-IR" sz="3200" dirty="0">
              <a:cs typeface="B Nazanin" pitchFamily="2" charset="-78"/>
            </a:endParaRPr>
          </a:p>
          <a:p>
            <a:pPr algn="r" rtl="1"/>
            <a:r>
              <a:rPr lang="fa-IR" sz="3200" dirty="0" smtClean="0">
                <a:cs typeface="B Nazanin" pitchFamily="2" charset="-78"/>
              </a:rPr>
              <a:t>محدودیت های سخت افزاری شبکه ای بی سیم</a:t>
            </a:r>
          </a:p>
          <a:p>
            <a:pPr algn="r" rtl="1"/>
            <a:endParaRPr lang="fa-IR" sz="3200" dirty="0">
              <a:cs typeface="B Nazanin" pitchFamily="2" charset="-78"/>
            </a:endParaRPr>
          </a:p>
          <a:p>
            <a:pPr algn="r" rtl="1"/>
            <a:r>
              <a:rPr lang="fa-IR" sz="3200" dirty="0" smtClean="0">
                <a:cs typeface="B Nazanin" pitchFamily="2" charset="-78"/>
              </a:rPr>
              <a:t>لایه فیزیکی در شبکه های حسگر</a:t>
            </a:r>
            <a:endParaRPr lang="en-US" sz="3200" dirty="0" smtClean="0">
              <a:cs typeface="B Nazanin" pitchFamily="2" charset="-78"/>
            </a:endParaRPr>
          </a:p>
          <a:p>
            <a:pPr algn="r" rtl="1"/>
            <a:endParaRPr lang="en-US" sz="3200" dirty="0">
              <a:cs typeface="B Nazanin" pitchFamily="2" charset="-78"/>
            </a:endParaRPr>
          </a:p>
          <a:p>
            <a:pPr algn="r" rtl="1"/>
            <a:r>
              <a:rPr lang="fa-IR" sz="3200" dirty="0" smtClean="0">
                <a:cs typeface="B Nazanin" pitchFamily="2" charset="-78"/>
              </a:rPr>
              <a:t>کاربرد های شبکه بی سیم</a:t>
            </a:r>
            <a:endParaRPr lang="en-US" sz="3200" dirty="0" smtClean="0">
              <a:cs typeface="B Nazanin" pitchFamily="2" charset="-78"/>
            </a:endParaRPr>
          </a:p>
          <a:p>
            <a:pPr algn="r" rtl="1"/>
            <a:endParaRPr lang="en-US" sz="3200" dirty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4536D-598D-46CC-BB58-5246C5425ABC}" type="slidenum">
              <a:rPr lang="en-US" smtClean="0"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Mobile Ad hoc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2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4536D-598D-46CC-BB58-5246C5425ABC}" type="slidenum">
              <a:rPr lang="en-US" smtClean="0"/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Mobile Ad hoc Networks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64394" y="381000"/>
            <a:ext cx="5391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4000" dirty="0" smtClean="0">
                <a:cs typeface="B Nazanin" pitchFamily="2" charset="-78"/>
              </a:rPr>
              <a:t>- تعریف شبکه های حسگر بیسیم</a:t>
            </a:r>
            <a:endParaRPr lang="en-US" sz="4000" dirty="0"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1587" y="1447800"/>
            <a:ext cx="802592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>
                <a:solidFill>
                  <a:srgbClr val="92D050"/>
                </a:solidFill>
                <a:cs typeface="B Koodak" pitchFamily="2" charset="-78"/>
              </a:rPr>
              <a:t>شبكه هاي حسگر</a:t>
            </a:r>
            <a:r>
              <a:rPr lang="fa-IR" sz="2000" dirty="0">
                <a:solidFill>
                  <a:srgbClr val="92D050"/>
                </a:solidFill>
                <a:cs typeface="B Koodak" pitchFamily="2" charset="-78"/>
              </a:rPr>
              <a:t> </a:t>
            </a:r>
            <a:r>
              <a:rPr lang="fa-IR" sz="2400" dirty="0">
                <a:solidFill>
                  <a:srgbClr val="92D050"/>
                </a:solidFill>
                <a:cs typeface="B Koodak" pitchFamily="2" charset="-78"/>
              </a:rPr>
              <a:t>بي سيم </a:t>
            </a:r>
            <a:r>
              <a:rPr lang="fa-IR" sz="2000" dirty="0">
                <a:cs typeface="B Koodak" pitchFamily="2" charset="-78"/>
              </a:rPr>
              <a:t>نوع </a:t>
            </a:r>
            <a:r>
              <a:rPr lang="fa-IR" sz="2000" dirty="0" smtClean="0">
                <a:cs typeface="B Koodak" pitchFamily="2" charset="-78"/>
              </a:rPr>
              <a:t>خاصي</a:t>
            </a:r>
            <a:r>
              <a:rPr lang="fa-IR" sz="2000" i="1" dirty="0">
                <a:cs typeface="B Koodak" pitchFamily="2" charset="-78"/>
              </a:rPr>
              <a:t> </a:t>
            </a:r>
            <a:r>
              <a:rPr lang="fa-IR" sz="2000" dirty="0" smtClean="0">
                <a:cs typeface="B Koodak" pitchFamily="2" charset="-78"/>
              </a:rPr>
              <a:t>از </a:t>
            </a:r>
            <a:r>
              <a:rPr lang="fa-IR" sz="2000" dirty="0">
                <a:cs typeface="B Koodak" pitchFamily="2" charset="-78"/>
              </a:rPr>
              <a:t>شبكه با تعداد بسيار زيادي از </a:t>
            </a:r>
            <a:r>
              <a:rPr lang="fa-IR" sz="2000" dirty="0">
                <a:solidFill>
                  <a:srgbClr val="FFC000"/>
                </a:solidFill>
                <a:cs typeface="B Koodak" pitchFamily="2" charset="-78"/>
              </a:rPr>
              <a:t>گره</a:t>
            </a:r>
            <a:r>
              <a:rPr lang="fa-IR" sz="2000" dirty="0">
                <a:cs typeface="B Koodak" pitchFamily="2" charset="-78"/>
              </a:rPr>
              <a:t> هايي هستند كه با پردازنده هاي </a:t>
            </a:r>
            <a:r>
              <a:rPr lang="fa-IR" sz="2000" dirty="0" smtClean="0">
                <a:cs typeface="B Koodak" pitchFamily="2" charset="-78"/>
              </a:rPr>
              <a:t>نهفته، </a:t>
            </a:r>
            <a:r>
              <a:rPr lang="fa-IR" sz="2000" dirty="0">
                <a:cs typeface="B Koodak" pitchFamily="2" charset="-78"/>
              </a:rPr>
              <a:t>حسگرها و </a:t>
            </a:r>
            <a:r>
              <a:rPr lang="fa-IR" sz="2000" dirty="0" smtClean="0">
                <a:cs typeface="B Koodak" pitchFamily="2" charset="-78"/>
              </a:rPr>
              <a:t>گیرنده </a:t>
            </a:r>
            <a:r>
              <a:rPr lang="fa-IR" sz="2000" dirty="0">
                <a:cs typeface="B Koodak" pitchFamily="2" charset="-78"/>
              </a:rPr>
              <a:t>هاي </a:t>
            </a:r>
            <a:r>
              <a:rPr lang="fa-IR" sz="2000" dirty="0" smtClean="0">
                <a:cs typeface="B Koodak" pitchFamily="2" charset="-78"/>
              </a:rPr>
              <a:t>راديويي مجهز </a:t>
            </a:r>
            <a:r>
              <a:rPr lang="fa-IR" sz="2000" dirty="0">
                <a:cs typeface="B Koodak" pitchFamily="2" charset="-78"/>
              </a:rPr>
              <a:t>شده اند. </a:t>
            </a:r>
            <a:endParaRPr lang="fa-IR" sz="2000" dirty="0" smtClean="0">
              <a:cs typeface="B Koodak" pitchFamily="2" charset="-78"/>
            </a:endParaRPr>
          </a:p>
          <a:p>
            <a:pPr algn="r" rtl="1"/>
            <a:endParaRPr lang="fa-IR" sz="2000" dirty="0" smtClean="0">
              <a:cs typeface="B Koodak" pitchFamily="2" charset="-78"/>
            </a:endParaRPr>
          </a:p>
          <a:p>
            <a:pPr algn="r" rtl="1"/>
            <a:r>
              <a:rPr lang="fa-IR" sz="2000" dirty="0" smtClean="0">
                <a:cs typeface="B Koodak" pitchFamily="2" charset="-78"/>
              </a:rPr>
              <a:t>اين </a:t>
            </a:r>
            <a:r>
              <a:rPr lang="fa-IR" sz="2000" dirty="0">
                <a:cs typeface="B Koodak" pitchFamily="2" charset="-78"/>
              </a:rPr>
              <a:t>گره ها با هم همكاري مي كنند تا بتوانند </a:t>
            </a:r>
            <a:r>
              <a:rPr lang="fa-IR" sz="2000" dirty="0">
                <a:solidFill>
                  <a:srgbClr val="FFC000"/>
                </a:solidFill>
                <a:cs typeface="B Koodak" pitchFamily="2" charset="-78"/>
              </a:rPr>
              <a:t>وظيفه خاصي مانند </a:t>
            </a:r>
            <a:r>
              <a:rPr lang="fa-IR" sz="2000" dirty="0" smtClean="0">
                <a:solidFill>
                  <a:srgbClr val="FFC000"/>
                </a:solidFill>
                <a:cs typeface="B Koodak" pitchFamily="2" charset="-78"/>
              </a:rPr>
              <a:t>ديده باني </a:t>
            </a:r>
            <a:r>
              <a:rPr lang="fa-IR" sz="2000" dirty="0">
                <a:solidFill>
                  <a:srgbClr val="FFC000"/>
                </a:solidFill>
                <a:cs typeface="B Koodak" pitchFamily="2" charset="-78"/>
              </a:rPr>
              <a:t>محيط يا </a:t>
            </a:r>
            <a:r>
              <a:rPr lang="fa-IR" sz="2000" dirty="0" smtClean="0">
                <a:solidFill>
                  <a:srgbClr val="FFC000"/>
                </a:solidFill>
                <a:cs typeface="B Koodak" pitchFamily="2" charset="-78"/>
              </a:rPr>
              <a:t>پيگرد</a:t>
            </a:r>
            <a:r>
              <a:rPr lang="fa-IR" sz="2000" dirty="0">
                <a:solidFill>
                  <a:srgbClr val="FFC000"/>
                </a:solidFill>
                <a:cs typeface="B Koodak" pitchFamily="2" charset="-78"/>
              </a:rPr>
              <a:t> </a:t>
            </a:r>
            <a:r>
              <a:rPr lang="fa-IR" sz="2000" dirty="0" smtClean="0">
                <a:solidFill>
                  <a:srgbClr val="FFC000"/>
                </a:solidFill>
                <a:cs typeface="B Koodak" pitchFamily="2" charset="-78"/>
              </a:rPr>
              <a:t>يك </a:t>
            </a:r>
            <a:r>
              <a:rPr lang="fa-IR" sz="2000" dirty="0">
                <a:solidFill>
                  <a:srgbClr val="FFC000"/>
                </a:solidFill>
                <a:cs typeface="B Koodak" pitchFamily="2" charset="-78"/>
              </a:rPr>
              <a:t>شي خاص</a:t>
            </a:r>
            <a:r>
              <a:rPr lang="fa-IR" sz="2000" dirty="0">
                <a:cs typeface="B Koodak" pitchFamily="2" charset="-78"/>
              </a:rPr>
              <a:t> را انجام دهند.</a:t>
            </a:r>
            <a:endParaRPr lang="en-US" sz="2000" dirty="0">
              <a:cs typeface="B Koodak" pitchFamily="2" charset="-78"/>
            </a:endParaRP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1329550" y="3086100"/>
            <a:ext cx="22098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091550" y="3619500"/>
            <a:ext cx="22098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noFill/>
            </a:endParaRP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2320150" y="40767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noFill/>
            </a:endParaRP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082150" y="45339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noFill/>
            </a:endParaRP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3920350" y="43815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noFill/>
            </a:endParaRP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2929750" y="3390900"/>
            <a:ext cx="22098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noFill/>
            </a:endParaRP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5825350" y="4229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noFill/>
            </a:endParaRPr>
          </a:p>
        </p:txBody>
      </p:sp>
      <p:sp>
        <p:nvSpPr>
          <p:cNvPr id="14" name="Oval 11"/>
          <p:cNvSpPr>
            <a:spLocks noChangeArrowheads="1"/>
          </p:cNvSpPr>
          <p:nvPr/>
        </p:nvSpPr>
        <p:spPr bwMode="auto">
          <a:xfrm>
            <a:off x="6587350" y="46863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noFill/>
            </a:endParaRP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7425550" y="45339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noFill/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5977750" y="4381500"/>
            <a:ext cx="6096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noFill/>
            </a:endParaRP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V="1">
            <a:off x="6739750" y="4610100"/>
            <a:ext cx="6858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noFill/>
            </a:endParaRPr>
          </a:p>
        </p:txBody>
      </p:sp>
      <p:sp>
        <p:nvSpPr>
          <p:cNvPr id="18" name="Oval 15"/>
          <p:cNvSpPr>
            <a:spLocks noChangeArrowheads="1"/>
          </p:cNvSpPr>
          <p:nvPr/>
        </p:nvSpPr>
        <p:spPr bwMode="auto">
          <a:xfrm>
            <a:off x="3463150" y="4076700"/>
            <a:ext cx="22098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noFill/>
            </a:endParaRPr>
          </a:p>
        </p:txBody>
      </p:sp>
      <p:sp>
        <p:nvSpPr>
          <p:cNvPr id="19" name="Oval 16"/>
          <p:cNvSpPr>
            <a:spLocks noChangeArrowheads="1"/>
          </p:cNvSpPr>
          <p:nvPr/>
        </p:nvSpPr>
        <p:spPr bwMode="auto">
          <a:xfrm>
            <a:off x="4529950" y="50673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noFill/>
            </a:endParaRPr>
          </a:p>
        </p:txBody>
      </p:sp>
      <p:sp>
        <p:nvSpPr>
          <p:cNvPr id="20" name="Oval 17"/>
          <p:cNvSpPr>
            <a:spLocks noChangeArrowheads="1"/>
          </p:cNvSpPr>
          <p:nvPr/>
        </p:nvSpPr>
        <p:spPr bwMode="auto">
          <a:xfrm>
            <a:off x="7958950" y="49911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noFill/>
            </a:endParaRPr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7577950" y="4686300"/>
            <a:ext cx="457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8724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081" y="381000"/>
            <a:ext cx="7800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4000" dirty="0" smtClean="0">
                <a:cs typeface="B Nazanin" pitchFamily="2" charset="-78"/>
              </a:rPr>
              <a:t>-</a:t>
            </a:r>
            <a:r>
              <a:rPr lang="fa-IR" sz="4000" dirty="0">
                <a:cs typeface="B Nazanin" pitchFamily="2" charset="-78"/>
              </a:rPr>
              <a:t> محدودیت های سخت افزاری شبکه ای بی </a:t>
            </a:r>
            <a:r>
              <a:rPr lang="fa-IR" sz="4000" dirty="0" smtClean="0">
                <a:cs typeface="B Nazanin" pitchFamily="2" charset="-78"/>
              </a:rPr>
              <a:t>سیم</a:t>
            </a:r>
            <a:endParaRPr lang="fa-IR" sz="4000" dirty="0">
              <a:cs typeface="B Nazanin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39900" y="1752600"/>
            <a:ext cx="64331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400" dirty="0" smtClean="0">
                <a:cs typeface="B Koodak" pitchFamily="2" charset="-78"/>
              </a:rPr>
              <a:t>هزینه پایین ساخت</a:t>
            </a:r>
          </a:p>
          <a:p>
            <a:pPr marL="342900" indent="-34290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400" dirty="0" smtClean="0">
                <a:cs typeface="B Koodak" pitchFamily="2" charset="-78"/>
              </a:rPr>
              <a:t>حجم کوچک گره ها</a:t>
            </a:r>
          </a:p>
          <a:p>
            <a:pPr marL="342900" indent="-34290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400" dirty="0" smtClean="0">
                <a:cs typeface="B Koodak" pitchFamily="2" charset="-78"/>
              </a:rPr>
              <a:t>توان مصرفی پایین</a:t>
            </a:r>
          </a:p>
          <a:p>
            <a:pPr marL="342900" indent="-34290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400" dirty="0" smtClean="0">
                <a:cs typeface="B Koodak" pitchFamily="2" charset="-78"/>
              </a:rPr>
              <a:t>نرخ بیت پایین</a:t>
            </a:r>
          </a:p>
          <a:p>
            <a:pPr marL="342900" indent="-34290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400" dirty="0" smtClean="0">
                <a:cs typeface="B Koodak" pitchFamily="2" charset="-78"/>
              </a:rPr>
              <a:t>توان پردازشی</a:t>
            </a:r>
          </a:p>
          <a:p>
            <a:pPr marL="342900" indent="-34290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400" dirty="0" smtClean="0">
                <a:cs typeface="B Koodak" pitchFamily="2" charset="-78"/>
              </a:rPr>
              <a:t>خودمختار بودن</a:t>
            </a:r>
            <a:endParaRPr lang="en-US" sz="2400" dirty="0">
              <a:cs typeface="B Koodak" pitchFamily="2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4536D-598D-46CC-BB58-5246C5425ABC}" type="slidenum">
              <a:rPr lang="en-US" smtClean="0"/>
              <a:t>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Mobile Ad hoc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2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16917" y="381000"/>
            <a:ext cx="55386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4000" dirty="0" smtClean="0">
                <a:cs typeface="B Nazanin" pitchFamily="2" charset="-78"/>
              </a:rPr>
              <a:t>-لایه فیزیکی در شبکه های حسگر</a:t>
            </a:r>
            <a:endParaRPr lang="en-US" sz="4000" dirty="0">
              <a:cs typeface="B Nazanin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9148" y="2035076"/>
            <a:ext cx="73371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Koodak" pitchFamily="2" charset="-78"/>
              </a:rPr>
              <a:t>استاندارد </a:t>
            </a:r>
            <a:r>
              <a:rPr lang="en-US" sz="2400" b="1" dirty="0" smtClean="0">
                <a:cs typeface="B Koodak" pitchFamily="2" charset="-78"/>
              </a:rPr>
              <a:t>IEEE 802.11x</a:t>
            </a:r>
          </a:p>
          <a:p>
            <a:pPr algn="r" rtl="1"/>
            <a:endParaRPr lang="en-US" sz="2400" b="1" dirty="0">
              <a:cs typeface="B Koodak" pitchFamily="2" charset="-78"/>
            </a:endParaRPr>
          </a:p>
          <a:p>
            <a:pPr algn="r" rtl="1"/>
            <a:r>
              <a:rPr lang="fa-IR" sz="2400" dirty="0">
                <a:cs typeface="B Koodak" pitchFamily="2" charset="-78"/>
              </a:rPr>
              <a:t>استاندارد </a:t>
            </a:r>
            <a:r>
              <a:rPr lang="en-US" sz="2400" b="1" dirty="0">
                <a:cs typeface="B Koodak" pitchFamily="2" charset="-78"/>
              </a:rPr>
              <a:t>Bluetooth (IEEE 802.15.1)</a:t>
            </a:r>
            <a:endParaRPr lang="en-US" sz="2400" dirty="0">
              <a:cs typeface="B Koodak" pitchFamily="2" charset="-78"/>
            </a:endParaRPr>
          </a:p>
          <a:p>
            <a:pPr algn="r" rtl="1"/>
            <a:endParaRPr lang="en-US" sz="2400" b="1" dirty="0" smtClean="0">
              <a:cs typeface="B Koodak" pitchFamily="2" charset="-78"/>
            </a:endParaRPr>
          </a:p>
          <a:p>
            <a:pPr algn="r" rtl="1"/>
            <a:r>
              <a:rPr lang="fa-IR" sz="2400" dirty="0">
                <a:cs typeface="B Koodak" pitchFamily="2" charset="-78"/>
              </a:rPr>
              <a:t>استاندارد </a:t>
            </a:r>
            <a:r>
              <a:rPr lang="en-US" sz="2400" b="1" dirty="0">
                <a:cs typeface="B Koodak" pitchFamily="2" charset="-78"/>
              </a:rPr>
              <a:t>IEEE 802.15.4</a:t>
            </a:r>
            <a:endParaRPr lang="en-US" sz="2400" dirty="0">
              <a:cs typeface="B Koodak" pitchFamily="2" charset="-78"/>
            </a:endParaRPr>
          </a:p>
          <a:p>
            <a:pPr algn="r" rtl="1"/>
            <a:endParaRPr lang="en-US" sz="2400" b="1" dirty="0" smtClean="0">
              <a:cs typeface="B Koodak" pitchFamily="2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4536D-598D-46CC-BB58-5246C5425ABC}" type="slidenum">
              <a:rPr lang="en-US" smtClean="0"/>
              <a:t>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Mobile Ad hoc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5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4536D-598D-46CC-BB58-5246C5425ABC}" type="slidenum">
              <a:rPr lang="en-US" smtClean="0"/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Mobile Ad hoc Networks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09918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400" b="1" dirty="0" smtClean="0">
                <a:solidFill>
                  <a:schemeClr val="accent6"/>
                </a:solidFill>
                <a:cs typeface="B Nazanin" pitchFamily="2" charset="-78"/>
              </a:rPr>
              <a:t>IEEE 802.11x</a:t>
            </a:r>
          </a:p>
          <a:p>
            <a:pPr algn="justLow" rtl="1"/>
            <a:endParaRPr lang="en-US" sz="2400" b="1" dirty="0" smtClean="0">
              <a:cs typeface="B Nazanin" pitchFamily="2" charset="-78"/>
            </a:endParaRPr>
          </a:p>
          <a:p>
            <a:pPr algn="justLow" rtl="1"/>
            <a:r>
              <a:rPr lang="fa-IR" sz="2100" dirty="0">
                <a:cs typeface="B Koodak" pitchFamily="2" charset="-78"/>
              </a:rPr>
              <a:t>اين استاندارد در بيشتر شبكه هاي محلي استفاده مي شود و </a:t>
            </a:r>
            <a:r>
              <a:rPr lang="fa-IR" sz="2100" dirty="0">
                <a:solidFill>
                  <a:srgbClr val="FFC000"/>
                </a:solidFill>
                <a:cs typeface="B Koodak" pitchFamily="2" charset="-78"/>
              </a:rPr>
              <a:t>پهناي باند نسبتاً زياد</a:t>
            </a:r>
            <a:r>
              <a:rPr lang="fa-IR" sz="2100" dirty="0">
                <a:cs typeface="B Koodak" pitchFamily="2" charset="-78"/>
              </a:rPr>
              <a:t>ي را براي ارتباط </a:t>
            </a:r>
            <a:r>
              <a:rPr lang="fa-IR" sz="2100" dirty="0" smtClean="0">
                <a:cs typeface="B Koodak" pitchFamily="2" charset="-78"/>
              </a:rPr>
              <a:t>بين</a:t>
            </a:r>
            <a:r>
              <a:rPr lang="en-US" sz="2100" dirty="0" smtClean="0">
                <a:cs typeface="B Koodak" pitchFamily="2" charset="-78"/>
              </a:rPr>
              <a:t> </a:t>
            </a:r>
            <a:r>
              <a:rPr lang="fa-IR" sz="2100" dirty="0" smtClean="0">
                <a:cs typeface="B Koodak" pitchFamily="2" charset="-78"/>
              </a:rPr>
              <a:t>كامپيوتر </a:t>
            </a:r>
            <a:r>
              <a:rPr lang="fa-IR" sz="2100" dirty="0">
                <a:cs typeface="B Koodak" pitchFamily="2" charset="-78"/>
              </a:rPr>
              <a:t>ها و وسايل ديگر فراهم مي كند. در حالي كه پهناي باند اين استاندارد آن را براي استفاده </a:t>
            </a:r>
            <a:r>
              <a:rPr lang="fa-IR" sz="2100" dirty="0" smtClean="0">
                <a:cs typeface="B Koodak" pitchFamily="2" charset="-78"/>
              </a:rPr>
              <a:t>در</a:t>
            </a:r>
            <a:r>
              <a:rPr lang="en-US" sz="2100" dirty="0" smtClean="0">
                <a:cs typeface="B Koodak" pitchFamily="2" charset="-78"/>
              </a:rPr>
              <a:t> </a:t>
            </a:r>
            <a:r>
              <a:rPr lang="fa-IR" sz="2100" dirty="0" smtClean="0">
                <a:cs typeface="B Koodak" pitchFamily="2" charset="-78"/>
              </a:rPr>
              <a:t>شبكه </a:t>
            </a:r>
            <a:r>
              <a:rPr lang="fa-IR" sz="2100" dirty="0">
                <a:cs typeface="B Koodak" pitchFamily="2" charset="-78"/>
              </a:rPr>
              <a:t>هاي حسگر مناسب مي سازد اما </a:t>
            </a:r>
            <a:r>
              <a:rPr lang="fa-IR" sz="2100" dirty="0">
                <a:solidFill>
                  <a:srgbClr val="FFC000"/>
                </a:solidFill>
                <a:cs typeface="B Koodak" pitchFamily="2" charset="-78"/>
              </a:rPr>
              <a:t>مصرف بالاي توان </a:t>
            </a:r>
            <a:r>
              <a:rPr lang="fa-IR" sz="2100" dirty="0">
                <a:cs typeface="B Koodak" pitchFamily="2" charset="-78"/>
              </a:rPr>
              <a:t>در اين استاندارد اين امر را منتفي مي سازد.</a:t>
            </a:r>
            <a:endParaRPr lang="en-US" sz="2100" dirty="0">
              <a:cs typeface="B Koodak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2931756"/>
            <a:ext cx="3831982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500" b="1" dirty="0" smtClean="0">
                <a:solidFill>
                  <a:schemeClr val="accent6"/>
                </a:solidFill>
                <a:cs typeface="B Nazanin" pitchFamily="2" charset="-78"/>
              </a:rPr>
              <a:t>Bluetooth </a:t>
            </a:r>
            <a:r>
              <a:rPr lang="en-US" sz="2500" b="1" dirty="0">
                <a:solidFill>
                  <a:schemeClr val="accent6"/>
                </a:solidFill>
                <a:cs typeface="B Nazanin" pitchFamily="2" charset="-78"/>
              </a:rPr>
              <a:t>(IEEE 802.15.1)</a:t>
            </a:r>
          </a:p>
          <a:p>
            <a:pPr algn="justLow" rtl="1"/>
            <a:endParaRPr lang="en-US" sz="2200" b="1" dirty="0" smtClean="0">
              <a:cs typeface="B Nazanin" pitchFamily="2" charset="-78"/>
            </a:endParaRPr>
          </a:p>
          <a:p>
            <a:pPr algn="justLow" rtl="1"/>
            <a:r>
              <a:rPr lang="fa-IR" sz="2200" dirty="0">
                <a:cs typeface="B Koodak" pitchFamily="2" charset="-78"/>
              </a:rPr>
              <a:t>مصرف توان در اين استاندارد از قرارداد 802.11 كمتر است. اين استاندارد بيشتر براي </a:t>
            </a:r>
            <a:r>
              <a:rPr lang="fa-IR" sz="2200" dirty="0">
                <a:solidFill>
                  <a:srgbClr val="FFC000"/>
                </a:solidFill>
                <a:cs typeface="B Koodak" pitchFamily="2" charset="-78"/>
              </a:rPr>
              <a:t>تبادل داده </a:t>
            </a:r>
            <a:r>
              <a:rPr lang="fa-IR" sz="2200" dirty="0" smtClean="0">
                <a:solidFill>
                  <a:srgbClr val="FFC000"/>
                </a:solidFill>
                <a:cs typeface="B Koodak" pitchFamily="2" charset="-78"/>
              </a:rPr>
              <a:t>بين</a:t>
            </a:r>
            <a:r>
              <a:rPr lang="en-US" sz="2200" dirty="0" smtClean="0">
                <a:solidFill>
                  <a:srgbClr val="FFC000"/>
                </a:solidFill>
                <a:cs typeface="B Koodak" pitchFamily="2" charset="-78"/>
              </a:rPr>
              <a:t> </a:t>
            </a:r>
            <a:r>
              <a:rPr lang="fa-IR" sz="2200" dirty="0" smtClean="0">
                <a:solidFill>
                  <a:srgbClr val="FFC000"/>
                </a:solidFill>
                <a:cs typeface="B Koodak" pitchFamily="2" charset="-78"/>
              </a:rPr>
              <a:t>كامپيوتر </a:t>
            </a:r>
            <a:r>
              <a:rPr lang="fa-IR" sz="2200" dirty="0">
                <a:solidFill>
                  <a:srgbClr val="FFC000"/>
                </a:solidFill>
                <a:cs typeface="B Koodak" pitchFamily="2" charset="-78"/>
              </a:rPr>
              <a:t>هاي شخصي و ابزار پيراموني آن از قبيل تلفن هاي همراه و ابزار ديجيتالي</a:t>
            </a:r>
            <a:r>
              <a:rPr lang="fa-IR" sz="2200" dirty="0">
                <a:cs typeface="B Koodak" pitchFamily="2" charset="-78"/>
              </a:rPr>
              <a:t> طراحي شده است.</a:t>
            </a:r>
            <a:endParaRPr lang="en-US" sz="2200" dirty="0">
              <a:cs typeface="B Koodak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1" y="2870200"/>
            <a:ext cx="380999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800" b="1" dirty="0" smtClean="0">
                <a:solidFill>
                  <a:schemeClr val="accent6"/>
                </a:solidFill>
              </a:rPr>
              <a:t>IEEE </a:t>
            </a:r>
            <a:r>
              <a:rPr lang="en-US" sz="2800" b="1" dirty="0">
                <a:solidFill>
                  <a:schemeClr val="accent6"/>
                </a:solidFill>
              </a:rPr>
              <a:t>802.15.4</a:t>
            </a:r>
            <a:endParaRPr lang="en-US" sz="2800" b="1" dirty="0">
              <a:solidFill>
                <a:schemeClr val="accent6"/>
              </a:solidFill>
              <a:cs typeface="B Nazanin" pitchFamily="2" charset="-78"/>
            </a:endParaRPr>
          </a:p>
          <a:p>
            <a:pPr algn="justLow" rtl="1"/>
            <a:endParaRPr lang="en-US" sz="2200" b="1" dirty="0" smtClean="0">
              <a:cs typeface="B Nazanin" pitchFamily="2" charset="-78"/>
            </a:endParaRPr>
          </a:p>
          <a:p>
            <a:pPr algn="justLow" rtl="1"/>
            <a:r>
              <a:rPr lang="fa-IR" sz="2200" dirty="0">
                <a:cs typeface="B Koodak" pitchFamily="2" charset="-78"/>
              </a:rPr>
              <a:t>اين استاندارد </a:t>
            </a:r>
            <a:r>
              <a:rPr lang="fa-IR" sz="2200" dirty="0">
                <a:solidFill>
                  <a:srgbClr val="FFC000"/>
                </a:solidFill>
                <a:cs typeface="B Koodak" pitchFamily="2" charset="-78"/>
              </a:rPr>
              <a:t>مخصوص كاربردهاي حسگر بي سيم</a:t>
            </a:r>
            <a:r>
              <a:rPr lang="fa-IR" sz="2200" dirty="0">
                <a:cs typeface="B Koodak" pitchFamily="2" charset="-78"/>
              </a:rPr>
              <a:t> طراحي شده است. اين استاندارد بسيار قابل انعطاف است و</a:t>
            </a:r>
          </a:p>
          <a:p>
            <a:pPr algn="justLow" rtl="1"/>
            <a:r>
              <a:rPr lang="fa-IR" sz="2200" dirty="0">
                <a:cs typeface="B Koodak" pitchFamily="2" charset="-78"/>
              </a:rPr>
              <a:t>امكان استفاده از نرخ داده و فركانس هاي مختلف را مي دهد. </a:t>
            </a:r>
            <a:r>
              <a:rPr lang="fa-IR" sz="2200" dirty="0">
                <a:solidFill>
                  <a:srgbClr val="FFC000"/>
                </a:solidFill>
                <a:cs typeface="B Koodak" pitchFamily="2" charset="-78"/>
              </a:rPr>
              <a:t>مصرف توان در اين استاندارد تقريباً كم</a:t>
            </a:r>
            <a:r>
              <a:rPr lang="fa-IR" sz="2200" dirty="0">
                <a:cs typeface="B Koodak" pitchFamily="2" charset="-78"/>
              </a:rPr>
              <a:t> </a:t>
            </a:r>
            <a:r>
              <a:rPr lang="fa-IR" sz="2200" dirty="0" smtClean="0">
                <a:cs typeface="B Koodak" pitchFamily="2" charset="-78"/>
              </a:rPr>
              <a:t>است</a:t>
            </a:r>
            <a:r>
              <a:rPr lang="en-US" sz="2200" dirty="0" smtClean="0">
                <a:cs typeface="B Koodak" pitchFamily="2" charset="-78"/>
              </a:rPr>
              <a:t>.</a:t>
            </a:r>
            <a:endParaRPr lang="en-US" sz="2200" dirty="0"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8307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4536D-598D-46CC-BB58-5246C5425ABC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Mobile Ad hoc Networks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46101" y="533400"/>
            <a:ext cx="38099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800" b="1" dirty="0" smtClean="0">
                <a:solidFill>
                  <a:schemeClr val="accent6"/>
                </a:solidFill>
              </a:rPr>
              <a:t>IEEE </a:t>
            </a:r>
            <a:r>
              <a:rPr lang="en-US" sz="2800" b="1" dirty="0">
                <a:solidFill>
                  <a:schemeClr val="accent6"/>
                </a:solidFill>
              </a:rPr>
              <a:t>802.15.4</a:t>
            </a:r>
            <a:endParaRPr lang="en-US" sz="2800" b="1" dirty="0">
              <a:solidFill>
                <a:schemeClr val="accent6"/>
              </a:solidFill>
              <a:cs typeface="B Nazanin" pitchFamily="2" charset="-78"/>
            </a:endParaRPr>
          </a:p>
          <a:p>
            <a:pPr algn="justLow" rtl="1"/>
            <a:endParaRPr lang="fa-IR" sz="2200" b="1" dirty="0" smtClean="0">
              <a:cs typeface="B Nazanin" pitchFamily="2" charset="-78"/>
            </a:endParaRPr>
          </a:p>
          <a:p>
            <a:pPr algn="justLow" rtl="1"/>
            <a:r>
              <a:rPr lang="fa-IR" sz="2200" b="1" dirty="0">
                <a:cs typeface="B Nazanin" pitchFamily="2" charset="-78"/>
              </a:rPr>
              <a:t>ويژگي هاي اين استاندارد به شرح زير مي باشد</a:t>
            </a:r>
            <a:r>
              <a:rPr lang="fa-IR" sz="2200" b="1" dirty="0" smtClean="0">
                <a:cs typeface="B Nazanin" pitchFamily="2" charset="-78"/>
              </a:rPr>
              <a:t>:</a:t>
            </a:r>
            <a:endParaRPr lang="en-US" sz="2200" b="1" dirty="0" smtClean="0">
              <a:cs typeface="B Nazanin" pitchFamily="2" charset="-78"/>
            </a:endParaRPr>
          </a:p>
          <a:p>
            <a:pPr algn="justLow" rtl="1"/>
            <a:r>
              <a:rPr lang="fa-IR" sz="2200" dirty="0" smtClean="0">
                <a:cs typeface="B Koodak" pitchFamily="2" charset="-78"/>
              </a:rPr>
              <a:t>1. فركانس </a:t>
            </a:r>
            <a:r>
              <a:rPr lang="fa-IR" sz="2200" dirty="0">
                <a:cs typeface="B Koodak" pitchFamily="2" charset="-78"/>
              </a:rPr>
              <a:t>هاي انتقال قابل استفاده </a:t>
            </a:r>
            <a:r>
              <a:rPr lang="fa-IR" sz="2200" dirty="0" smtClean="0">
                <a:cs typeface="B Koodak" pitchFamily="2" charset="-78"/>
              </a:rPr>
              <a:t>868 </a:t>
            </a:r>
            <a:r>
              <a:rPr lang="fa-IR" sz="2200" dirty="0">
                <a:cs typeface="B Koodak" pitchFamily="2" charset="-78"/>
              </a:rPr>
              <a:t>مگا </a:t>
            </a:r>
            <a:r>
              <a:rPr lang="fa-IR" sz="2200" dirty="0" smtClean="0">
                <a:cs typeface="B Koodak" pitchFamily="2" charset="-78"/>
              </a:rPr>
              <a:t>هرتز،</a:t>
            </a:r>
            <a:r>
              <a:rPr lang="fa-IR" sz="2200" dirty="0">
                <a:cs typeface="B Koodak" pitchFamily="2" charset="-78"/>
              </a:rPr>
              <a:t> </a:t>
            </a:r>
            <a:r>
              <a:rPr lang="fa-IR" sz="2200" dirty="0" smtClean="0">
                <a:cs typeface="B Koodak" pitchFamily="2" charset="-78"/>
              </a:rPr>
              <a:t>902-928 مگا هرتز، 2.48-2.5 مگا هرتز</a:t>
            </a:r>
            <a:r>
              <a:rPr lang="en-US" sz="2200" dirty="0" smtClean="0">
                <a:cs typeface="B Koodak" pitchFamily="2" charset="-78"/>
              </a:rPr>
              <a:t>.</a:t>
            </a:r>
          </a:p>
          <a:p>
            <a:pPr algn="justLow" rtl="1"/>
            <a:r>
              <a:rPr lang="fa-IR" sz="2200" dirty="0">
                <a:cs typeface="B Koodak" pitchFamily="2" charset="-78"/>
              </a:rPr>
              <a:t>2. نرخ هاي داده مورد استفاده 20 كيلو بيت در ثانيه، 40 كيلو بيت در ثانيه و 250 كيلو بيت در </a:t>
            </a:r>
            <a:r>
              <a:rPr lang="fa-IR" sz="2200" dirty="0" smtClean="0">
                <a:cs typeface="B Koodak" pitchFamily="2" charset="-78"/>
              </a:rPr>
              <a:t>ثانيه.</a:t>
            </a:r>
            <a:endParaRPr lang="fa-IR" sz="2200" dirty="0">
              <a:cs typeface="B Koodak" pitchFamily="2" charset="-78"/>
            </a:endParaRPr>
          </a:p>
          <a:p>
            <a:pPr algn="justLow" rtl="1"/>
            <a:r>
              <a:rPr lang="fa-IR" sz="2200" dirty="0" smtClean="0">
                <a:cs typeface="B Koodak" pitchFamily="2" charset="-78"/>
              </a:rPr>
              <a:t>3. امكان </a:t>
            </a:r>
            <a:r>
              <a:rPr lang="fa-IR" sz="2200" dirty="0">
                <a:cs typeface="B Koodak" pitchFamily="2" charset="-78"/>
              </a:rPr>
              <a:t>استفاده از اتصالات شبكه اي نظير به </a:t>
            </a:r>
            <a:r>
              <a:rPr lang="fa-IR" sz="2200" dirty="0" smtClean="0">
                <a:cs typeface="B Koodak" pitchFamily="2" charset="-78"/>
              </a:rPr>
              <a:t>نظير و </a:t>
            </a:r>
            <a:r>
              <a:rPr lang="fa-IR" sz="2200" dirty="0">
                <a:cs typeface="B Koodak" pitchFamily="2" charset="-78"/>
              </a:rPr>
              <a:t>ستاره </a:t>
            </a:r>
            <a:r>
              <a:rPr lang="fa-IR" sz="2200" dirty="0" smtClean="0">
                <a:cs typeface="B Koodak" pitchFamily="2" charset="-78"/>
              </a:rPr>
              <a:t>اي.</a:t>
            </a:r>
          </a:p>
          <a:p>
            <a:pPr algn="justLow" rtl="1"/>
            <a:r>
              <a:rPr lang="fa-IR" sz="2200" dirty="0" smtClean="0">
                <a:cs typeface="B Koodak" pitchFamily="2" charset="-78"/>
              </a:rPr>
              <a:t>4. شاخص </a:t>
            </a:r>
            <a:r>
              <a:rPr lang="fa-IR" sz="2200" dirty="0">
                <a:cs typeface="B Koodak" pitchFamily="2" charset="-78"/>
              </a:rPr>
              <a:t>تعيين كيفيت پيوند، كه براي استفاده در الگوريتم هاي شبكه اي توري چند گامي </a:t>
            </a:r>
            <a:r>
              <a:rPr lang="fa-IR" sz="2200" dirty="0" smtClean="0">
                <a:cs typeface="B Koodak" pitchFamily="2" charset="-78"/>
              </a:rPr>
              <a:t>مناسب است</a:t>
            </a:r>
            <a:r>
              <a:rPr lang="fa-IR" sz="2200" dirty="0">
                <a:cs typeface="B Koodak" pitchFamily="2" charset="-78"/>
              </a:rPr>
              <a:t>.</a:t>
            </a:r>
            <a:endParaRPr lang="en-US" sz="2200" dirty="0">
              <a:cs typeface="B Koodak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533400"/>
            <a:ext cx="3831982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500" b="1" dirty="0" smtClean="0">
                <a:solidFill>
                  <a:schemeClr val="accent6"/>
                </a:solidFill>
                <a:cs typeface="B Nazanin" pitchFamily="2" charset="-78"/>
              </a:rPr>
              <a:t>Bluetooth </a:t>
            </a:r>
            <a:r>
              <a:rPr lang="en-US" sz="2500" b="1" dirty="0">
                <a:solidFill>
                  <a:schemeClr val="accent6"/>
                </a:solidFill>
                <a:cs typeface="B Nazanin" pitchFamily="2" charset="-78"/>
              </a:rPr>
              <a:t>(IEEE 802.15.1)</a:t>
            </a:r>
          </a:p>
          <a:p>
            <a:pPr algn="justLow" rtl="1"/>
            <a:endParaRPr lang="fa-IR" sz="2200" b="1" dirty="0" smtClean="0">
              <a:cs typeface="B Nazanin" pitchFamily="2" charset="-78"/>
            </a:endParaRPr>
          </a:p>
          <a:p>
            <a:pPr algn="justLow" rtl="1"/>
            <a:r>
              <a:rPr lang="fa-IR" sz="2200" b="1" dirty="0">
                <a:cs typeface="B Koodak" pitchFamily="2" charset="-78"/>
              </a:rPr>
              <a:t>به دلايل زير استفاده از اين استاندارد در شبكه هاي حسگر مقرون به صرفه نمي </a:t>
            </a:r>
            <a:r>
              <a:rPr lang="fa-IR" sz="2200" b="1" dirty="0" smtClean="0">
                <a:cs typeface="B Koodak" pitchFamily="2" charset="-78"/>
              </a:rPr>
              <a:t>باشد:</a:t>
            </a:r>
            <a:endParaRPr lang="en-US" sz="2200" b="1" dirty="0" smtClean="0">
              <a:cs typeface="B Koodak" pitchFamily="2" charset="-78"/>
            </a:endParaRPr>
          </a:p>
          <a:p>
            <a:pPr algn="justLow" rtl="1"/>
            <a:r>
              <a:rPr lang="fa-IR" sz="2200" dirty="0" smtClean="0">
                <a:cs typeface="B Koodak" pitchFamily="2" charset="-78"/>
              </a:rPr>
              <a:t>1. توان </a:t>
            </a:r>
            <a:r>
              <a:rPr lang="fa-IR" sz="2200" dirty="0">
                <a:cs typeface="B Koodak" pitchFamily="2" charset="-78"/>
              </a:rPr>
              <a:t>مصرفي نسبتاً بالا براي دامنه انتقال </a:t>
            </a:r>
            <a:r>
              <a:rPr lang="fa-IR" sz="2200" dirty="0" smtClean="0">
                <a:cs typeface="B Koodak" pitchFamily="2" charset="-78"/>
              </a:rPr>
              <a:t>كوتاه</a:t>
            </a:r>
            <a:r>
              <a:rPr lang="en-US" sz="2200" dirty="0" smtClean="0">
                <a:cs typeface="B Koodak" pitchFamily="2" charset="-78"/>
              </a:rPr>
              <a:t>.</a:t>
            </a:r>
            <a:endParaRPr lang="fa-IR" sz="2200" dirty="0">
              <a:cs typeface="B Koodak" pitchFamily="2" charset="-78"/>
            </a:endParaRPr>
          </a:p>
          <a:p>
            <a:pPr algn="justLow" rtl="1"/>
            <a:r>
              <a:rPr lang="fa-IR" sz="2200" dirty="0">
                <a:cs typeface="B Koodak" pitchFamily="2" charset="-78"/>
              </a:rPr>
              <a:t>2. هنگامي كه گره ها مي خواهند از حالت غير فعال به حالت فعال بروند زمان زيادي براي همزمان </a:t>
            </a:r>
            <a:r>
              <a:rPr lang="fa-IR" sz="2200" dirty="0" smtClean="0">
                <a:cs typeface="B Koodak" pitchFamily="2" charset="-78"/>
              </a:rPr>
              <a:t>شدن</a:t>
            </a:r>
            <a:r>
              <a:rPr lang="en-US" sz="2200" dirty="0" smtClean="0">
                <a:cs typeface="B Koodak" pitchFamily="2" charset="-78"/>
              </a:rPr>
              <a:t> </a:t>
            </a:r>
            <a:r>
              <a:rPr lang="fa-IR" sz="2200" dirty="0" smtClean="0">
                <a:cs typeface="B Koodak" pitchFamily="2" charset="-78"/>
              </a:rPr>
              <a:t>با </a:t>
            </a:r>
            <a:r>
              <a:rPr lang="fa-IR" sz="2200" dirty="0">
                <a:cs typeface="B Koodak" pitchFamily="2" charset="-78"/>
              </a:rPr>
              <a:t>شبكه احتياج دارند كه همين امر باعث افزايش توان مصرفي متوسط در سيستم مي شود.</a:t>
            </a:r>
          </a:p>
          <a:p>
            <a:pPr algn="justLow" rtl="1"/>
            <a:r>
              <a:rPr lang="fa-IR" sz="2200" dirty="0">
                <a:cs typeface="B Koodak" pitchFamily="2" charset="-78"/>
              </a:rPr>
              <a:t>3. تعداد مجاز گره ها در شبكه كم است.</a:t>
            </a:r>
          </a:p>
          <a:p>
            <a:pPr algn="justLow" rtl="1"/>
            <a:r>
              <a:rPr lang="fa-IR" sz="2200" dirty="0" smtClean="0">
                <a:cs typeface="B Koodak" pitchFamily="2" charset="-78"/>
              </a:rPr>
              <a:t>4. لایه </a:t>
            </a:r>
            <a:r>
              <a:rPr lang="en-US" sz="2200" dirty="0" smtClean="0">
                <a:cs typeface="B Koodak" pitchFamily="2" charset="-78"/>
              </a:rPr>
              <a:t>MAC</a:t>
            </a:r>
            <a:r>
              <a:rPr lang="fa-IR" sz="2200" dirty="0" smtClean="0">
                <a:cs typeface="B Koodak" pitchFamily="2" charset="-78"/>
              </a:rPr>
              <a:t> در </a:t>
            </a:r>
            <a:r>
              <a:rPr lang="fa-IR" sz="2200" dirty="0">
                <a:cs typeface="B Koodak" pitchFamily="2" charset="-78"/>
              </a:rPr>
              <a:t>اين استاندارد نسبت به چيزي كه براي شبكه هاي حسگر مورد نياز است </a:t>
            </a:r>
            <a:r>
              <a:rPr lang="fa-IR" sz="2200" dirty="0" smtClean="0">
                <a:cs typeface="B Koodak" pitchFamily="2" charset="-78"/>
              </a:rPr>
              <a:t>بسيار پيچيده </a:t>
            </a:r>
            <a:r>
              <a:rPr lang="fa-IR" sz="2200" dirty="0">
                <a:cs typeface="B Koodak" pitchFamily="2" charset="-78"/>
              </a:rPr>
              <a:t>تر است.</a:t>
            </a:r>
            <a:endParaRPr lang="en-US" sz="2200" dirty="0"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9928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87484" y="381000"/>
            <a:ext cx="41681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4000" dirty="0" smtClean="0">
                <a:cs typeface="B Nazanin" pitchFamily="2" charset="-78"/>
              </a:rPr>
              <a:t>-کاربرد های شبکه حسگر</a:t>
            </a:r>
            <a:endParaRPr lang="en-US" sz="4000" dirty="0">
              <a:cs typeface="B Nazanin" pitchFamily="2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4536D-598D-46CC-BB58-5246C5425ABC}" type="slidenum">
              <a:rPr lang="en-US" smtClean="0"/>
              <a:t>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Mobile Ad hoc Networks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19200" y="1828800"/>
            <a:ext cx="713913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sz="2200" b="1" dirty="0" smtClean="0">
                <a:solidFill>
                  <a:schemeClr val="accent6"/>
                </a:solidFill>
                <a:cs typeface="B Koodak" pitchFamily="2" charset="-78"/>
              </a:rPr>
              <a:t>کاربرد های جمع آوری اطلاعات : </a:t>
            </a:r>
          </a:p>
          <a:p>
            <a:pPr algn="justLow" rtl="1"/>
            <a:r>
              <a:rPr lang="fa-IR" sz="2200" dirty="0" smtClean="0">
                <a:cs typeface="B Koodak" pitchFamily="2" charset="-78"/>
              </a:rPr>
              <a:t>هدف نظارت بر یک پدیده خاص ، مانند مطالعه محیط زیست و دیده بانی و نظارت بر تغییرات محیط.</a:t>
            </a:r>
          </a:p>
          <a:p>
            <a:pPr algn="justLow" rtl="1"/>
            <a:endParaRPr lang="fa-IR" sz="2200" dirty="0">
              <a:cs typeface="B Koodak" pitchFamily="2" charset="-78"/>
            </a:endParaRPr>
          </a:p>
          <a:p>
            <a:pPr algn="justLow" rtl="1"/>
            <a:r>
              <a:rPr lang="fa-IR" sz="2200" dirty="0" smtClean="0">
                <a:solidFill>
                  <a:schemeClr val="accent6"/>
                </a:solidFill>
                <a:cs typeface="B Koodak" pitchFamily="2" charset="-78"/>
              </a:rPr>
              <a:t>کاربرد های متمرکز بر محاسبات : </a:t>
            </a:r>
          </a:p>
          <a:p>
            <a:pPr algn="justLow" rtl="1"/>
            <a:r>
              <a:rPr lang="fa-IR" sz="2200" dirty="0" smtClean="0">
                <a:cs typeface="B Koodak" pitchFamily="2" charset="-78"/>
              </a:rPr>
              <a:t>کاربرد هایی که به حجم بالایی از انتقال اطلاعات و پردازش سیگنال ها نیاز دارند، مانند نظارت صنعتی و ویدئویی.</a:t>
            </a:r>
          </a:p>
        </p:txBody>
      </p:sp>
    </p:spTree>
    <p:extLst>
      <p:ext uri="{BB962C8B-B14F-4D97-AF65-F5344CB8AC3E}">
        <p14:creationId xmlns:p14="http://schemas.microsoft.com/office/powerpoint/2010/main" val="28120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51159" y="381000"/>
            <a:ext cx="690445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4600" dirty="0" smtClean="0">
                <a:cs typeface="B Nazanin" pitchFamily="2" charset="-78"/>
              </a:rPr>
              <a:t>ارتباط بی درنگ در شبکه های حسگر</a:t>
            </a:r>
            <a:endParaRPr lang="en-US" sz="4600" dirty="0"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21698" y="2743200"/>
            <a:ext cx="534800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400" dirty="0" smtClean="0">
                <a:cs typeface="B Koodak" pitchFamily="2" charset="-78"/>
              </a:rPr>
              <a:t>محاسبات بی درنگ</a:t>
            </a:r>
          </a:p>
          <a:p>
            <a:pPr algn="r" rtl="1"/>
            <a:endParaRPr lang="fa-IR" sz="2400" dirty="0">
              <a:cs typeface="B Koodak" pitchFamily="2" charset="-78"/>
            </a:endParaRPr>
          </a:p>
          <a:p>
            <a:pPr algn="r" rtl="1"/>
            <a:r>
              <a:rPr lang="fa-IR" sz="2400" dirty="0" smtClean="0">
                <a:cs typeface="B Koodak" pitchFamily="2" charset="-78"/>
              </a:rPr>
              <a:t>انواع سیستم های بی درنگ</a:t>
            </a:r>
          </a:p>
          <a:p>
            <a:pPr algn="r" rtl="1"/>
            <a:endParaRPr lang="fa-IR" sz="2400" dirty="0">
              <a:cs typeface="B Koodak" pitchFamily="2" charset="-78"/>
            </a:endParaRPr>
          </a:p>
          <a:p>
            <a:pPr algn="r" rtl="1"/>
            <a:r>
              <a:rPr lang="fa-IR" sz="2400" dirty="0" smtClean="0">
                <a:cs typeface="B Koodak" pitchFamily="2" charset="-78"/>
              </a:rPr>
              <a:t>راه کار های بی درنگ در شبکه های حسگر بی سیم</a:t>
            </a:r>
            <a:endParaRPr lang="en-US" sz="2400" dirty="0" smtClean="0">
              <a:cs typeface="B Koodak" pitchFamily="2" charset="-78"/>
            </a:endParaRPr>
          </a:p>
          <a:p>
            <a:pPr algn="r" rtl="1"/>
            <a:endParaRPr lang="en-US" sz="2400" dirty="0">
              <a:cs typeface="B Koodak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4536D-598D-46CC-BB58-5246C5425ABC}" type="slidenum">
              <a:rPr lang="en-US" smtClean="0"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Mobile Ad hoc Networks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66800" y="1549400"/>
            <a:ext cx="68029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sz="2000" dirty="0">
                <a:cs typeface="B Koodak" pitchFamily="2" charset="-78"/>
              </a:rPr>
              <a:t>يك شبكه حسگر بدون توجه به اينكه </a:t>
            </a:r>
            <a:r>
              <a:rPr lang="fa-IR" sz="2000" dirty="0" smtClean="0">
                <a:cs typeface="B Koodak" pitchFamily="2" charset="-78"/>
              </a:rPr>
              <a:t>چگونه </a:t>
            </a:r>
            <a:r>
              <a:rPr lang="fa-IR" sz="2000" dirty="0">
                <a:cs typeface="B Koodak" pitchFamily="2" charset="-78"/>
              </a:rPr>
              <a:t>شبكه اي است </a:t>
            </a:r>
            <a:r>
              <a:rPr lang="fa-IR" sz="2000" dirty="0">
                <a:solidFill>
                  <a:srgbClr val="FFC000"/>
                </a:solidFill>
                <a:cs typeface="B Koodak" pitchFamily="2" charset="-78"/>
              </a:rPr>
              <a:t>ميتواند </a:t>
            </a:r>
            <a:r>
              <a:rPr lang="fa-IR" sz="2000" dirty="0" smtClean="0">
                <a:solidFill>
                  <a:srgbClr val="FFC000"/>
                </a:solidFill>
                <a:cs typeface="B Koodak" pitchFamily="2" charset="-78"/>
              </a:rPr>
              <a:t>از</a:t>
            </a:r>
            <a:r>
              <a:rPr lang="en-US" sz="2000" dirty="0">
                <a:solidFill>
                  <a:srgbClr val="FFC000"/>
                </a:solidFill>
                <a:cs typeface="B Koodak" pitchFamily="2" charset="-78"/>
              </a:rPr>
              <a:t> </a:t>
            </a:r>
            <a:r>
              <a:rPr lang="fa-IR" sz="2000" dirty="0" smtClean="0">
                <a:solidFill>
                  <a:srgbClr val="FFC000"/>
                </a:solidFill>
                <a:cs typeface="B Koodak" pitchFamily="2" charset="-78"/>
              </a:rPr>
              <a:t>ارتباطات </a:t>
            </a:r>
            <a:r>
              <a:rPr lang="fa-IR" sz="2000" dirty="0">
                <a:solidFill>
                  <a:srgbClr val="FFC000"/>
                </a:solidFill>
                <a:cs typeface="B Koodak" pitchFamily="2" charset="-78"/>
              </a:rPr>
              <a:t>و هماهنگي بي </a:t>
            </a:r>
            <a:r>
              <a:rPr lang="fa-IR" sz="2000" dirty="0" smtClean="0">
                <a:solidFill>
                  <a:srgbClr val="FFC000"/>
                </a:solidFill>
                <a:cs typeface="B Koodak" pitchFamily="2" charset="-78"/>
              </a:rPr>
              <a:t>درنگ</a:t>
            </a:r>
            <a:r>
              <a:rPr lang="fa-IR" sz="2000" dirty="0" smtClean="0">
                <a:cs typeface="B Koodak" pitchFamily="2" charset="-78"/>
              </a:rPr>
              <a:t> پشتيباني </a:t>
            </a:r>
            <a:r>
              <a:rPr lang="fa-IR" sz="2000" dirty="0">
                <a:cs typeface="B Koodak" pitchFamily="2" charset="-78"/>
              </a:rPr>
              <a:t>كند</a:t>
            </a:r>
            <a:r>
              <a:rPr lang="fa-IR" sz="2000" dirty="0" smtClean="0">
                <a:cs typeface="B Koodak" pitchFamily="2" charset="-78"/>
              </a:rPr>
              <a:t>.</a:t>
            </a:r>
            <a:endParaRPr lang="en-US" sz="2000" dirty="0" smtClean="0">
              <a:cs typeface="B Koodak" pitchFamily="2" charset="-78"/>
            </a:endParaRPr>
          </a:p>
          <a:p>
            <a:pPr algn="justLow" rtl="1"/>
            <a:endParaRPr lang="en-US" sz="2000" dirty="0"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8947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1559</TotalTime>
  <Words>1475</Words>
  <Application>Microsoft Office PowerPoint</Application>
  <PresentationFormat>On-screen Show (4:3)</PresentationFormat>
  <Paragraphs>169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Elemental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Mehrdad</dc:creator>
  <cp:lastModifiedBy>Mehr</cp:lastModifiedBy>
  <cp:revision>51</cp:revision>
  <dcterms:created xsi:type="dcterms:W3CDTF">2013-05-09T14:34:14Z</dcterms:created>
  <dcterms:modified xsi:type="dcterms:W3CDTF">2014-04-07T16:30:17Z</dcterms:modified>
</cp:coreProperties>
</file>